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quarter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14400" y="138112"/>
            <a:ext cx="16459200" cy="2262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14400" y="2400300"/>
            <a:ext cx="16459200" cy="788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jpe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1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020D47"/>
            </a:gs>
            <a:gs pos="100000">
              <a:srgbClr val="020D47"/>
            </a:gs>
          </a:gsLst>
          <a:lin ang="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Freeform 3"/>
          <p:cNvSpPr/>
          <p:nvPr/>
        </p:nvSpPr>
        <p:spPr>
          <a:xfrm rot="2496654">
            <a:off x="683114" y="-4272101"/>
            <a:ext cx="4980750" cy="17140124"/>
          </a:xfrm>
          <a:prstGeom prst="rect">
            <a:avLst/>
          </a:prstGeom>
          <a:gradFill>
            <a:gsLst>
              <a:gs pos="0">
                <a:srgbClr val="020D47">
                  <a:alpha val="0"/>
                </a:srgbClr>
              </a:gs>
              <a:gs pos="33333">
                <a:srgbClr val="010B3D">
                  <a:alpha val="43000"/>
                </a:srgbClr>
              </a:gs>
              <a:gs pos="66667">
                <a:srgbClr val="010933">
                  <a:alpha val="43000"/>
                </a:srgbClr>
              </a:gs>
              <a:gs pos="100000">
                <a:srgbClr val="01020D">
                  <a:alpha val="4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5" name="Freeform 5"/>
          <p:cNvSpPr/>
          <p:nvPr/>
        </p:nvSpPr>
        <p:spPr>
          <a:xfrm flipH="1">
            <a:off x="9144000" y="-2057400"/>
            <a:ext cx="4104514" cy="4114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6" name="Freeform 7"/>
          <p:cNvSpPr/>
          <p:nvPr/>
        </p:nvSpPr>
        <p:spPr>
          <a:xfrm rot="18647267">
            <a:off x="1787811" y="6026295"/>
            <a:ext cx="18118473" cy="8379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600" fill="norm" stroke="1" extrusionOk="0">
                <a:moveTo>
                  <a:pt x="21461" y="11468"/>
                </a:moveTo>
                <a:lnTo>
                  <a:pt x="18921" y="20932"/>
                </a:lnTo>
                <a:cubicBezTo>
                  <a:pt x="18810" y="21346"/>
                  <a:pt x="18606" y="21600"/>
                  <a:pt x="18385" y="21600"/>
                </a:cubicBezTo>
                <a:lnTo>
                  <a:pt x="3159" y="21600"/>
                </a:lnTo>
                <a:cubicBezTo>
                  <a:pt x="2938" y="21600"/>
                  <a:pt x="2734" y="21346"/>
                  <a:pt x="2623" y="20932"/>
                </a:cubicBezTo>
                <a:lnTo>
                  <a:pt x="83" y="11468"/>
                </a:lnTo>
                <a:cubicBezTo>
                  <a:pt x="-28" y="11055"/>
                  <a:pt x="-28" y="10545"/>
                  <a:pt x="83" y="10132"/>
                </a:cubicBezTo>
                <a:lnTo>
                  <a:pt x="2623" y="668"/>
                </a:lnTo>
                <a:cubicBezTo>
                  <a:pt x="2734" y="254"/>
                  <a:pt x="2938" y="0"/>
                  <a:pt x="3159" y="0"/>
                </a:cubicBezTo>
                <a:lnTo>
                  <a:pt x="18385" y="0"/>
                </a:lnTo>
                <a:cubicBezTo>
                  <a:pt x="18606" y="0"/>
                  <a:pt x="18810" y="254"/>
                  <a:pt x="18921" y="668"/>
                </a:cubicBezTo>
                <a:lnTo>
                  <a:pt x="21461" y="10132"/>
                </a:lnTo>
                <a:cubicBezTo>
                  <a:pt x="21572" y="10545"/>
                  <a:pt x="21572" y="11055"/>
                  <a:pt x="21461" y="11468"/>
                </a:cubicBezTo>
                <a:close/>
              </a:path>
            </a:pathLst>
          </a:custGeom>
          <a:gradFill>
            <a:gsLst>
              <a:gs pos="0">
                <a:srgbClr val="F5D60A"/>
              </a:gs>
              <a:gs pos="100000">
                <a:srgbClr val="837200"/>
              </a:gs>
            </a:gsLst>
            <a:lin ang="2700000"/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7" name="Freeform 10"/>
          <p:cNvSpPr/>
          <p:nvPr/>
        </p:nvSpPr>
        <p:spPr>
          <a:xfrm rot="18647267">
            <a:off x="4551750" y="6289538"/>
            <a:ext cx="13911644" cy="64513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8" h="21600" fill="norm" stroke="1" extrusionOk="0">
                <a:moveTo>
                  <a:pt x="21420" y="11668"/>
                </a:moveTo>
                <a:lnTo>
                  <a:pt x="18982" y="20732"/>
                </a:lnTo>
                <a:cubicBezTo>
                  <a:pt x="18838" y="21270"/>
                  <a:pt x="18572" y="21600"/>
                  <a:pt x="18285" y="21600"/>
                </a:cubicBezTo>
                <a:lnTo>
                  <a:pt x="3243" y="21600"/>
                </a:lnTo>
                <a:cubicBezTo>
                  <a:pt x="2956" y="21600"/>
                  <a:pt x="2690" y="21270"/>
                  <a:pt x="2546" y="20732"/>
                </a:cubicBezTo>
                <a:lnTo>
                  <a:pt x="108" y="11668"/>
                </a:lnTo>
                <a:cubicBezTo>
                  <a:pt x="-36" y="11131"/>
                  <a:pt x="-36" y="10469"/>
                  <a:pt x="108" y="9932"/>
                </a:cubicBezTo>
                <a:lnTo>
                  <a:pt x="2546" y="868"/>
                </a:lnTo>
                <a:cubicBezTo>
                  <a:pt x="2690" y="330"/>
                  <a:pt x="2956" y="0"/>
                  <a:pt x="3243" y="0"/>
                </a:cubicBezTo>
                <a:lnTo>
                  <a:pt x="18285" y="0"/>
                </a:lnTo>
                <a:cubicBezTo>
                  <a:pt x="18572" y="0"/>
                  <a:pt x="18838" y="330"/>
                  <a:pt x="18982" y="868"/>
                </a:cubicBezTo>
                <a:lnTo>
                  <a:pt x="21420" y="9932"/>
                </a:lnTo>
                <a:cubicBezTo>
                  <a:pt x="21564" y="10469"/>
                  <a:pt x="21564" y="11131"/>
                  <a:pt x="21420" y="11668"/>
                </a:cubicBezTo>
                <a:close/>
              </a:path>
            </a:pathLst>
          </a:custGeom>
          <a:gradFill>
            <a:gsLst>
              <a:gs pos="0">
                <a:srgbClr val="020D47"/>
              </a:gs>
              <a:gs pos="100000">
                <a:srgbClr val="020D47"/>
              </a:gs>
            </a:gsLst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8" name="Freeform 13"/>
          <p:cNvSpPr/>
          <p:nvPr/>
        </p:nvSpPr>
        <p:spPr>
          <a:xfrm rot="18831363">
            <a:off x="7006775" y="1888819"/>
            <a:ext cx="11391542" cy="78080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600" fill="norm" stroke="1" extrusionOk="0">
                <a:moveTo>
                  <a:pt x="21451" y="11517"/>
                </a:moveTo>
                <a:lnTo>
                  <a:pt x="18936" y="20883"/>
                </a:lnTo>
                <a:cubicBezTo>
                  <a:pt x="18817" y="21327"/>
                  <a:pt x="18598" y="21600"/>
                  <a:pt x="18361" y="21600"/>
                </a:cubicBezTo>
                <a:lnTo>
                  <a:pt x="3179" y="21600"/>
                </a:lnTo>
                <a:cubicBezTo>
                  <a:pt x="2942" y="21600"/>
                  <a:pt x="2723" y="21327"/>
                  <a:pt x="2604" y="20883"/>
                </a:cubicBezTo>
                <a:lnTo>
                  <a:pt x="89" y="11517"/>
                </a:lnTo>
                <a:cubicBezTo>
                  <a:pt x="-30" y="11074"/>
                  <a:pt x="-30" y="10526"/>
                  <a:pt x="89" y="10083"/>
                </a:cubicBezTo>
                <a:lnTo>
                  <a:pt x="2604" y="717"/>
                </a:lnTo>
                <a:cubicBezTo>
                  <a:pt x="2723" y="273"/>
                  <a:pt x="2942" y="0"/>
                  <a:pt x="3179" y="0"/>
                </a:cubicBezTo>
                <a:lnTo>
                  <a:pt x="18361" y="0"/>
                </a:lnTo>
                <a:cubicBezTo>
                  <a:pt x="18598" y="0"/>
                  <a:pt x="18817" y="273"/>
                  <a:pt x="18936" y="717"/>
                </a:cubicBezTo>
                <a:lnTo>
                  <a:pt x="21451" y="10083"/>
                </a:lnTo>
                <a:cubicBezTo>
                  <a:pt x="21570" y="10526"/>
                  <a:pt x="21570" y="11074"/>
                  <a:pt x="21451" y="11517"/>
                </a:cubicBezTo>
                <a:close/>
              </a:path>
            </a:pathLst>
          </a:custGeom>
          <a:gradFill>
            <a:gsLst>
              <a:gs pos="0">
                <a:srgbClr val="F5D60A"/>
              </a:gs>
              <a:gs pos="100000">
                <a:srgbClr val="A18C00"/>
              </a:gs>
            </a:gsLst>
            <a:lin ang="2700000"/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9" name="Freeform 17"/>
          <p:cNvSpPr/>
          <p:nvPr/>
        </p:nvSpPr>
        <p:spPr>
          <a:xfrm>
            <a:off x="8287842" y="3715863"/>
            <a:ext cx="5118412" cy="511841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02" name="Group 18"/>
          <p:cNvGrpSpPr/>
          <p:nvPr/>
        </p:nvGrpSpPr>
        <p:grpSpPr>
          <a:xfrm>
            <a:off x="8869937" y="4297959"/>
            <a:ext cx="3954221" cy="3954142"/>
            <a:chOff x="0" y="0"/>
            <a:chExt cx="3954219" cy="3954140"/>
          </a:xfrm>
        </p:grpSpPr>
        <p:sp>
          <p:nvSpPr>
            <p:cNvPr id="100" name="Freeform 19"/>
            <p:cNvSpPr/>
            <p:nvPr/>
          </p:nvSpPr>
          <p:spPr>
            <a:xfrm>
              <a:off x="39536" y="39536"/>
              <a:ext cx="3875148" cy="3875069"/>
            </a:xfrm>
            <a:prstGeom prst="ellipse">
              <a:avLst/>
            </a:prstGeom>
            <a:blipFill rotWithShape="1">
              <a:blip r:embed="rId4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1" name="Freeform 20"/>
            <p:cNvSpPr/>
            <p:nvPr/>
          </p:nvSpPr>
          <p:spPr>
            <a:xfrm>
              <a:off x="0" y="-1"/>
              <a:ext cx="3954220" cy="3954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3685"/>
                    <a:pt x="20477" y="16397"/>
                    <a:pt x="18437" y="18437"/>
                  </a:cubicBezTo>
                  <a:cubicBezTo>
                    <a:pt x="16397" y="20477"/>
                    <a:pt x="13685" y="21600"/>
                    <a:pt x="10800" y="21600"/>
                  </a:cubicBezTo>
                  <a:cubicBezTo>
                    <a:pt x="7915" y="21600"/>
                    <a:pt x="5203" y="20477"/>
                    <a:pt x="3164" y="18437"/>
                  </a:cubicBezTo>
                  <a:cubicBezTo>
                    <a:pt x="1123" y="16397"/>
                    <a:pt x="0" y="13685"/>
                    <a:pt x="0" y="10800"/>
                  </a:cubicBezTo>
                  <a:cubicBezTo>
                    <a:pt x="0" y="7915"/>
                    <a:pt x="1123" y="5203"/>
                    <a:pt x="3163" y="3163"/>
                  </a:cubicBezTo>
                  <a:cubicBezTo>
                    <a:pt x="5203" y="1123"/>
                    <a:pt x="7915" y="0"/>
                    <a:pt x="10800" y="0"/>
                  </a:cubicBezTo>
                  <a:cubicBezTo>
                    <a:pt x="13685" y="0"/>
                    <a:pt x="16397" y="1123"/>
                    <a:pt x="18436" y="3163"/>
                  </a:cubicBezTo>
                  <a:cubicBezTo>
                    <a:pt x="20477" y="5203"/>
                    <a:pt x="21600" y="7915"/>
                    <a:pt x="21600" y="10800"/>
                  </a:cubicBezTo>
                  <a:close/>
                </a:path>
              </a:pathLst>
            </a:custGeom>
            <a:blipFill rotWithShape="1">
              <a:blip r:embed="rId5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03" name="Freeform 22"/>
          <p:cNvSpPr/>
          <p:nvPr/>
        </p:nvSpPr>
        <p:spPr>
          <a:xfrm rot="2496654">
            <a:off x="5540325" y="7200316"/>
            <a:ext cx="104402" cy="4150775"/>
          </a:xfrm>
          <a:prstGeom prst="rect">
            <a:avLst/>
          </a:prstGeom>
          <a:gradFill>
            <a:gsLst>
              <a:gs pos="0">
                <a:srgbClr val="E2C507">
                  <a:alpha val="0"/>
                </a:srgbClr>
              </a:gs>
              <a:gs pos="50000">
                <a:srgbClr val="E2C507"/>
              </a:gs>
              <a:gs pos="100000">
                <a:srgbClr val="E2C507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4" name="Freeform 25"/>
          <p:cNvSpPr/>
          <p:nvPr/>
        </p:nvSpPr>
        <p:spPr>
          <a:xfrm rot="2496654">
            <a:off x="16558744" y="7709076"/>
            <a:ext cx="125447" cy="5656807"/>
          </a:xfrm>
          <a:prstGeom prst="rect">
            <a:avLst/>
          </a:prstGeom>
          <a:gradFill>
            <a:gsLst>
              <a:gs pos="0">
                <a:srgbClr val="E2C507">
                  <a:alpha val="0"/>
                </a:srgbClr>
              </a:gs>
              <a:gs pos="50000">
                <a:srgbClr val="E2C507"/>
              </a:gs>
              <a:gs pos="100000">
                <a:srgbClr val="E2C507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5" name="Freeform 28"/>
          <p:cNvSpPr/>
          <p:nvPr/>
        </p:nvSpPr>
        <p:spPr>
          <a:xfrm rot="13417662">
            <a:off x="11959084" y="-2221162"/>
            <a:ext cx="151227" cy="5241761"/>
          </a:xfrm>
          <a:prstGeom prst="rect">
            <a:avLst/>
          </a:prstGeom>
          <a:gradFill>
            <a:gsLst>
              <a:gs pos="0">
                <a:srgbClr val="E2C507">
                  <a:alpha val="0"/>
                </a:srgbClr>
              </a:gs>
              <a:gs pos="50000">
                <a:srgbClr val="E2C507"/>
              </a:gs>
              <a:gs pos="100000">
                <a:srgbClr val="E2C507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6" name="Freeform 31"/>
          <p:cNvSpPr/>
          <p:nvPr/>
        </p:nvSpPr>
        <p:spPr>
          <a:xfrm rot="5400000">
            <a:off x="10313223" y="6951473"/>
            <a:ext cx="143429" cy="6042634"/>
          </a:xfrm>
          <a:prstGeom prst="rect">
            <a:avLst/>
          </a:prstGeom>
          <a:gradFill>
            <a:gsLst>
              <a:gs pos="0">
                <a:srgbClr val="E2C507">
                  <a:alpha val="0"/>
                </a:srgbClr>
              </a:gs>
              <a:gs pos="50000">
                <a:srgbClr val="E2C507"/>
              </a:gs>
              <a:gs pos="100000">
                <a:srgbClr val="E2C507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7" name="Freeform 33"/>
          <p:cNvSpPr/>
          <p:nvPr/>
        </p:nvSpPr>
        <p:spPr>
          <a:xfrm rot="18788540">
            <a:off x="6899522" y="6991160"/>
            <a:ext cx="1248106" cy="23870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8" name="Freeform 34"/>
          <p:cNvSpPr/>
          <p:nvPr/>
        </p:nvSpPr>
        <p:spPr>
          <a:xfrm rot="18664823">
            <a:off x="9140217" y="2620779"/>
            <a:ext cx="1248105" cy="23870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9" name="Freeform 35"/>
          <p:cNvSpPr/>
          <p:nvPr/>
        </p:nvSpPr>
        <p:spPr>
          <a:xfrm rot="18664823">
            <a:off x="17422525" y="8810591"/>
            <a:ext cx="1248106" cy="23870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0" name="Freeform 36"/>
          <p:cNvSpPr/>
          <p:nvPr/>
        </p:nvSpPr>
        <p:spPr>
          <a:xfrm>
            <a:off x="13636327" y="9852373"/>
            <a:ext cx="1248106" cy="23870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1" name="Freeform 37"/>
          <p:cNvSpPr/>
          <p:nvPr/>
        </p:nvSpPr>
        <p:spPr>
          <a:xfrm flipV="1">
            <a:off x="-1215092" y="8158798"/>
            <a:ext cx="4104514" cy="411480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2" name="Freeform 38"/>
          <p:cNvSpPr/>
          <p:nvPr/>
        </p:nvSpPr>
        <p:spPr>
          <a:xfrm>
            <a:off x="9429918" y="704124"/>
            <a:ext cx="1066813" cy="309377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3" name="Freeform 39"/>
          <p:cNvSpPr/>
          <p:nvPr/>
        </p:nvSpPr>
        <p:spPr>
          <a:xfrm flipH="1">
            <a:off x="8697457" y="9103611"/>
            <a:ext cx="1066813" cy="309377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4" name="Freeform 41"/>
          <p:cNvSpPr/>
          <p:nvPr/>
        </p:nvSpPr>
        <p:spPr>
          <a:xfrm>
            <a:off x="-384907" y="5030504"/>
            <a:ext cx="7394662" cy="7510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97" y="0"/>
                </a:moveTo>
                <a:lnTo>
                  <a:pt x="20503" y="0"/>
                </a:lnTo>
                <a:cubicBezTo>
                  <a:pt x="21109" y="0"/>
                  <a:pt x="21600" y="4835"/>
                  <a:pt x="21600" y="10800"/>
                </a:cubicBezTo>
                <a:cubicBezTo>
                  <a:pt x="21600" y="16765"/>
                  <a:pt x="21109" y="21600"/>
                  <a:pt x="20503" y="21600"/>
                </a:cubicBezTo>
                <a:lnTo>
                  <a:pt x="1097" y="21600"/>
                </a:lnTo>
                <a:cubicBezTo>
                  <a:pt x="491" y="21600"/>
                  <a:pt x="0" y="16765"/>
                  <a:pt x="0" y="10800"/>
                </a:cubicBezTo>
                <a:cubicBezTo>
                  <a:pt x="0" y="4835"/>
                  <a:pt x="491" y="0"/>
                  <a:pt x="1097" y="0"/>
                </a:cubicBezTo>
                <a:close/>
              </a:path>
            </a:pathLst>
          </a:custGeom>
          <a:solidFill>
            <a:srgbClr val="E2C50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5" name="Freeform 43"/>
          <p:cNvSpPr/>
          <p:nvPr/>
        </p:nvSpPr>
        <p:spPr>
          <a:xfrm>
            <a:off x="620084" y="9515216"/>
            <a:ext cx="434163" cy="434163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6" name="Freeform 45"/>
          <p:cNvSpPr/>
          <p:nvPr/>
        </p:nvSpPr>
        <p:spPr>
          <a:xfrm>
            <a:off x="1106425" y="6465141"/>
            <a:ext cx="5787270" cy="1987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27" y="0"/>
                </a:moveTo>
                <a:lnTo>
                  <a:pt x="20673" y="0"/>
                </a:lnTo>
                <a:cubicBezTo>
                  <a:pt x="20919" y="0"/>
                  <a:pt x="21155" y="250"/>
                  <a:pt x="21329" y="695"/>
                </a:cubicBezTo>
                <a:cubicBezTo>
                  <a:pt x="21502" y="1140"/>
                  <a:pt x="21600" y="1744"/>
                  <a:pt x="21600" y="2373"/>
                </a:cubicBezTo>
                <a:lnTo>
                  <a:pt x="21600" y="19227"/>
                </a:lnTo>
                <a:cubicBezTo>
                  <a:pt x="21600" y="19856"/>
                  <a:pt x="21502" y="20460"/>
                  <a:pt x="21329" y="20905"/>
                </a:cubicBezTo>
                <a:cubicBezTo>
                  <a:pt x="21155" y="21350"/>
                  <a:pt x="20919" y="21600"/>
                  <a:pt x="20673" y="21600"/>
                </a:cubicBezTo>
                <a:lnTo>
                  <a:pt x="927" y="21600"/>
                </a:lnTo>
                <a:cubicBezTo>
                  <a:pt x="415" y="21600"/>
                  <a:pt x="0" y="20538"/>
                  <a:pt x="0" y="19227"/>
                </a:cubicBezTo>
                <a:lnTo>
                  <a:pt x="0" y="2373"/>
                </a:lnTo>
                <a:cubicBezTo>
                  <a:pt x="0" y="1744"/>
                  <a:pt x="98" y="1140"/>
                  <a:pt x="271" y="695"/>
                </a:cubicBezTo>
                <a:cubicBezTo>
                  <a:pt x="445" y="250"/>
                  <a:pt x="681" y="0"/>
                  <a:pt x="92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66675" cap="rnd">
            <a:solidFill>
              <a:srgbClr val="FFE01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7" name="Freeform 48"/>
          <p:cNvSpPr/>
          <p:nvPr/>
        </p:nvSpPr>
        <p:spPr>
          <a:xfrm>
            <a:off x="3430982" y="8724469"/>
            <a:ext cx="701879" cy="701879"/>
          </a:xfrm>
          <a:prstGeom prst="ellipse">
            <a:avLst/>
          </a:prstGeom>
          <a:solidFill>
            <a:srgbClr val="E2C50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8" name="Freeform 51"/>
          <p:cNvSpPr/>
          <p:nvPr/>
        </p:nvSpPr>
        <p:spPr>
          <a:xfrm>
            <a:off x="8231613" y="3062614"/>
            <a:ext cx="391890" cy="391889"/>
          </a:xfrm>
          <a:prstGeom prst="ellipse">
            <a:avLst/>
          </a:prstGeom>
          <a:solidFill>
            <a:srgbClr val="E2C50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9" name="Freeform 54"/>
          <p:cNvSpPr/>
          <p:nvPr/>
        </p:nvSpPr>
        <p:spPr>
          <a:xfrm>
            <a:off x="8357385" y="1668839"/>
            <a:ext cx="680144" cy="680144"/>
          </a:xfrm>
          <a:prstGeom prst="ellipse">
            <a:avLst/>
          </a:prstGeom>
          <a:solidFill>
            <a:srgbClr val="E2C50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0" name="Freeform 57"/>
          <p:cNvSpPr/>
          <p:nvPr/>
        </p:nvSpPr>
        <p:spPr>
          <a:xfrm>
            <a:off x="6535142" y="6377609"/>
            <a:ext cx="391890" cy="391890"/>
          </a:xfrm>
          <a:prstGeom prst="ellipse">
            <a:avLst/>
          </a:prstGeom>
          <a:solidFill>
            <a:srgbClr val="E2C50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1" name="Freeform 60"/>
          <p:cNvSpPr/>
          <p:nvPr/>
        </p:nvSpPr>
        <p:spPr>
          <a:xfrm>
            <a:off x="6079164" y="6889343"/>
            <a:ext cx="680144" cy="680144"/>
          </a:xfrm>
          <a:prstGeom prst="ellipse">
            <a:avLst/>
          </a:prstGeom>
          <a:solidFill>
            <a:srgbClr val="E2C50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2" name="Freeform 62"/>
          <p:cNvSpPr/>
          <p:nvPr/>
        </p:nvSpPr>
        <p:spPr>
          <a:xfrm>
            <a:off x="470967" y="255320"/>
            <a:ext cx="5375339" cy="1043712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3" name="TextBox 63"/>
          <p:cNvSpPr txBox="1"/>
          <p:nvPr/>
        </p:nvSpPr>
        <p:spPr>
          <a:xfrm>
            <a:off x="367929" y="3696813"/>
            <a:ext cx="6827985" cy="826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6500"/>
              </a:lnSpc>
              <a:defRPr b="1" spc="-173" sz="5700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/>
            <a:r>
              <a:t>    AI in education</a:t>
            </a:r>
          </a:p>
        </p:txBody>
      </p:sp>
      <p:sp>
        <p:nvSpPr>
          <p:cNvPr id="124" name="TextBox 64"/>
          <p:cNvSpPr txBox="1"/>
          <p:nvPr/>
        </p:nvSpPr>
        <p:spPr>
          <a:xfrm>
            <a:off x="-52457" y="1593653"/>
            <a:ext cx="7668756" cy="1895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7600"/>
              </a:lnSpc>
              <a:defRPr b="1" sz="54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/>
            <a:r>
              <a:t>A 2-days National Level Hackathon on </a:t>
            </a:r>
          </a:p>
        </p:txBody>
      </p:sp>
      <p:sp>
        <p:nvSpPr>
          <p:cNvPr id="125" name="TextBox 65"/>
          <p:cNvSpPr txBox="1"/>
          <p:nvPr/>
        </p:nvSpPr>
        <p:spPr>
          <a:xfrm>
            <a:off x="1028700" y="5074975"/>
            <a:ext cx="5506443" cy="550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4500"/>
              </a:lnSpc>
              <a:defRPr b="1" spc="328" sz="3200">
                <a:solidFill>
                  <a:srgbClr val="020D47"/>
                </a:solidFill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/>
            <a:r>
              <a:t>POLYGLOT AI</a:t>
            </a:r>
          </a:p>
        </p:txBody>
      </p:sp>
      <p:sp>
        <p:nvSpPr>
          <p:cNvPr id="126" name="TextBox 66"/>
          <p:cNvSpPr txBox="1"/>
          <p:nvPr/>
        </p:nvSpPr>
        <p:spPr>
          <a:xfrm>
            <a:off x="1215331" y="9515216"/>
            <a:ext cx="5133182" cy="35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900"/>
              </a:lnSpc>
              <a:defRPr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www.samadhan.sistec.ac.in/</a:t>
            </a:r>
          </a:p>
        </p:txBody>
      </p:sp>
      <p:sp>
        <p:nvSpPr>
          <p:cNvPr id="127" name="TextBox 67"/>
          <p:cNvSpPr txBox="1"/>
          <p:nvPr/>
        </p:nvSpPr>
        <p:spPr>
          <a:xfrm>
            <a:off x="1239679" y="6902741"/>
            <a:ext cx="4751501" cy="415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400"/>
              </a:lnSpc>
              <a:defRPr b="1" sz="2400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/>
            <a:r>
              <a:t>Name of Leader- Arman Ansari</a:t>
            </a:r>
          </a:p>
        </p:txBody>
      </p:sp>
      <p:sp>
        <p:nvSpPr>
          <p:cNvPr id="128" name="TextBox 68"/>
          <p:cNvSpPr txBox="1"/>
          <p:nvPr/>
        </p:nvSpPr>
        <p:spPr>
          <a:xfrm>
            <a:off x="1213217" y="7280816"/>
            <a:ext cx="3649072" cy="35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900"/>
              </a:lnSpc>
              <a:defRPr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Date of submission- 05/09/25</a:t>
            </a:r>
          </a:p>
        </p:txBody>
      </p:sp>
      <p:sp>
        <p:nvSpPr>
          <p:cNvPr id="129" name="TextBox 69"/>
          <p:cNvSpPr txBox="1"/>
          <p:nvPr/>
        </p:nvSpPr>
        <p:spPr>
          <a:xfrm>
            <a:off x="1225962" y="7648378"/>
            <a:ext cx="5332780" cy="724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900"/>
              </a:lnSpc>
              <a:defRPr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College Address-Sagar Institute of Research &amp; Technology (Bhopal)</a:t>
            </a:r>
          </a:p>
        </p:txBody>
      </p:sp>
      <p:sp>
        <p:nvSpPr>
          <p:cNvPr id="130" name="TextBox 67"/>
          <p:cNvSpPr txBox="1"/>
          <p:nvPr/>
        </p:nvSpPr>
        <p:spPr>
          <a:xfrm>
            <a:off x="1204682" y="6507079"/>
            <a:ext cx="5375340" cy="415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400"/>
              </a:lnSpc>
              <a:defRPr b="1" sz="2400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/>
            <a:r>
              <a:t>Team Name - THE PROTECTORS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020D47"/>
            </a:gs>
            <a:gs pos="100000">
              <a:srgbClr val="020D47"/>
            </a:gs>
          </a:gsLst>
          <a:lin ang="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extBox 2"/>
          <p:cNvSpPr txBox="1"/>
          <p:nvPr/>
        </p:nvSpPr>
        <p:spPr>
          <a:xfrm>
            <a:off x="3464274" y="1331940"/>
            <a:ext cx="11359452" cy="869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6800"/>
              </a:lnSpc>
              <a:defRPr b="1" sz="6100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/>
            <a:r>
              <a:t>Innovation &amp; Uniqueness</a:t>
            </a:r>
          </a:p>
        </p:txBody>
      </p:sp>
      <p:sp>
        <p:nvSpPr>
          <p:cNvPr id="229" name="TextBox 3"/>
          <p:cNvSpPr txBox="1"/>
          <p:nvPr/>
        </p:nvSpPr>
        <p:spPr>
          <a:xfrm>
            <a:off x="1028700" y="2938706"/>
            <a:ext cx="16230600" cy="9481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4400"/>
              </a:lnSpc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  <a:p>
            <a:pPr lvl="1" marL="690880" indent="-345440" algn="ctr">
              <a:lnSpc>
                <a:spcPts val="4400"/>
              </a:lnSpc>
              <a:buSzPct val="100000"/>
              <a:buFont typeface="Arial"/>
              <a:buChar char="•"/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Integration with learning management systems.</a:t>
            </a:r>
          </a:p>
          <a:p>
            <a:pPr lvl="1" marL="690880" indent="-345440" algn="ctr">
              <a:lnSpc>
                <a:spcPts val="4400"/>
              </a:lnSpc>
              <a:buSzPct val="100000"/>
              <a:buFont typeface="Arial"/>
              <a:buChar char="•"/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Combines four essential tools in one platform (rare integration).</a:t>
            </a:r>
          </a:p>
          <a:p>
            <a:pPr lvl="1" marL="690880" indent="-345440" algn="ctr">
              <a:lnSpc>
                <a:spcPts val="4400"/>
              </a:lnSpc>
              <a:buSzPct val="100000"/>
              <a:buFont typeface="Arial"/>
              <a:buChar char="•"/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Uses AI + NLP models for accurate human-like rewriting.</a:t>
            </a:r>
          </a:p>
          <a:p>
            <a:pPr lvl="1" marL="690880" indent="-345440" algn="ctr">
              <a:lnSpc>
                <a:spcPts val="4400"/>
              </a:lnSpc>
              <a:buSzPct val="100000"/>
              <a:buFont typeface="Arial"/>
              <a:buChar char="•"/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Provides real-time collaboration for peer reviews.</a:t>
            </a:r>
          </a:p>
          <a:p>
            <a:pPr lvl="1" marL="690880" indent="-345440" algn="ctr">
              <a:lnSpc>
                <a:spcPts val="4400"/>
              </a:lnSpc>
              <a:buSzPct val="100000"/>
              <a:buFont typeface="Arial"/>
              <a:buChar char="•"/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Supports multilingual education and inclusivity</a:t>
            </a:r>
          </a:p>
          <a:p>
            <a:pPr lvl="1" marL="690880" indent="-345440" algn="ctr">
              <a:lnSpc>
                <a:spcPts val="4400"/>
              </a:lnSpc>
              <a:buSzPct val="100000"/>
              <a:buFont typeface="Arial"/>
              <a:buChar char="•"/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  <a:p>
            <a:pPr algn="ctr">
              <a:lnSpc>
                <a:spcPts val="4400"/>
              </a:lnSpc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  <a:p>
            <a:pPr algn="ctr">
              <a:lnSpc>
                <a:spcPts val="4400"/>
              </a:lnSpc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  <a:p>
            <a:pPr algn="ctr">
              <a:lnSpc>
                <a:spcPts val="4400"/>
              </a:lnSpc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  <a:p>
            <a:pPr algn="ctr">
              <a:lnSpc>
                <a:spcPts val="4400"/>
              </a:lnSpc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  <a:p>
            <a:pPr algn="ctr">
              <a:lnSpc>
                <a:spcPts val="4400"/>
              </a:lnSpc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  <a:p>
            <a:pPr algn="ctr">
              <a:lnSpc>
                <a:spcPts val="4400"/>
              </a:lnSpc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  <a:p>
            <a:pPr algn="ctr">
              <a:lnSpc>
                <a:spcPts val="4400"/>
              </a:lnSpc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  <a:p>
            <a:pPr algn="ctr">
              <a:lnSpc>
                <a:spcPts val="4400"/>
              </a:lnSpc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  <a:p>
            <a:pPr algn="ctr">
              <a:lnSpc>
                <a:spcPts val="4400"/>
              </a:lnSpc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</p:txBody>
      </p:sp>
      <p:sp>
        <p:nvSpPr>
          <p:cNvPr id="230" name="Freeform 5"/>
          <p:cNvSpPr/>
          <p:nvPr/>
        </p:nvSpPr>
        <p:spPr>
          <a:xfrm>
            <a:off x="-1332364" y="-2093073"/>
            <a:ext cx="4722128" cy="41861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5" h="21600" fill="norm" stroke="1" extrusionOk="0">
                <a:moveTo>
                  <a:pt x="21114" y="12032"/>
                </a:moveTo>
                <a:lnTo>
                  <a:pt x="16853" y="20368"/>
                </a:lnTo>
                <a:cubicBezTo>
                  <a:pt x="16463" y="21131"/>
                  <a:pt x="15746" y="21600"/>
                  <a:pt x="14971" y="21600"/>
                </a:cubicBezTo>
                <a:lnTo>
                  <a:pt x="6435" y="21600"/>
                </a:lnTo>
                <a:cubicBezTo>
                  <a:pt x="5660" y="21600"/>
                  <a:pt x="4943" y="21131"/>
                  <a:pt x="4553" y="20368"/>
                </a:cubicBezTo>
                <a:lnTo>
                  <a:pt x="292" y="12032"/>
                </a:lnTo>
                <a:cubicBezTo>
                  <a:pt x="-97" y="11270"/>
                  <a:pt x="-97" y="10330"/>
                  <a:pt x="292" y="9568"/>
                </a:cubicBezTo>
                <a:lnTo>
                  <a:pt x="4553" y="1232"/>
                </a:lnTo>
                <a:cubicBezTo>
                  <a:pt x="4943" y="469"/>
                  <a:pt x="5660" y="0"/>
                  <a:pt x="6435" y="0"/>
                </a:cubicBezTo>
                <a:lnTo>
                  <a:pt x="14971" y="0"/>
                </a:lnTo>
                <a:cubicBezTo>
                  <a:pt x="15746" y="0"/>
                  <a:pt x="16463" y="469"/>
                  <a:pt x="16853" y="1232"/>
                </a:cubicBezTo>
                <a:lnTo>
                  <a:pt x="21114" y="9568"/>
                </a:lnTo>
                <a:cubicBezTo>
                  <a:pt x="21503" y="10330"/>
                  <a:pt x="21503" y="11270"/>
                  <a:pt x="21114" y="12032"/>
                </a:cubicBezTo>
                <a:close/>
              </a:path>
            </a:pathLst>
          </a:custGeom>
          <a:solidFill>
            <a:srgbClr val="E2C50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31" name="Freeform 8"/>
          <p:cNvSpPr/>
          <p:nvPr/>
        </p:nvSpPr>
        <p:spPr>
          <a:xfrm>
            <a:off x="14898236" y="-2093073"/>
            <a:ext cx="4722128" cy="41861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5" h="21600" fill="norm" stroke="1" extrusionOk="0">
                <a:moveTo>
                  <a:pt x="21114" y="12032"/>
                </a:moveTo>
                <a:lnTo>
                  <a:pt x="16853" y="20368"/>
                </a:lnTo>
                <a:cubicBezTo>
                  <a:pt x="16463" y="21131"/>
                  <a:pt x="15746" y="21600"/>
                  <a:pt x="14971" y="21600"/>
                </a:cubicBezTo>
                <a:lnTo>
                  <a:pt x="6435" y="21600"/>
                </a:lnTo>
                <a:cubicBezTo>
                  <a:pt x="5660" y="21600"/>
                  <a:pt x="4943" y="21131"/>
                  <a:pt x="4553" y="20368"/>
                </a:cubicBezTo>
                <a:lnTo>
                  <a:pt x="292" y="12032"/>
                </a:lnTo>
                <a:cubicBezTo>
                  <a:pt x="-97" y="11270"/>
                  <a:pt x="-97" y="10330"/>
                  <a:pt x="292" y="9568"/>
                </a:cubicBezTo>
                <a:lnTo>
                  <a:pt x="4553" y="1232"/>
                </a:lnTo>
                <a:cubicBezTo>
                  <a:pt x="4943" y="469"/>
                  <a:pt x="5660" y="0"/>
                  <a:pt x="6435" y="0"/>
                </a:cubicBezTo>
                <a:lnTo>
                  <a:pt x="14971" y="0"/>
                </a:lnTo>
                <a:cubicBezTo>
                  <a:pt x="15746" y="0"/>
                  <a:pt x="16463" y="469"/>
                  <a:pt x="16853" y="1232"/>
                </a:cubicBezTo>
                <a:lnTo>
                  <a:pt x="21114" y="9568"/>
                </a:lnTo>
                <a:cubicBezTo>
                  <a:pt x="21503" y="10330"/>
                  <a:pt x="21503" y="11270"/>
                  <a:pt x="21114" y="12032"/>
                </a:cubicBezTo>
                <a:close/>
              </a:path>
            </a:pathLst>
          </a:custGeom>
          <a:solidFill>
            <a:srgbClr val="E2C50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32" name="Freeform 11"/>
          <p:cNvSpPr/>
          <p:nvPr/>
        </p:nvSpPr>
        <p:spPr>
          <a:xfrm>
            <a:off x="1231948" y="1028700"/>
            <a:ext cx="1949853" cy="17418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7" h="21600" fill="norm" stroke="1" extrusionOk="0">
                <a:moveTo>
                  <a:pt x="20992" y="12331"/>
                </a:moveTo>
                <a:lnTo>
                  <a:pt x="17015" y="20069"/>
                </a:lnTo>
                <a:cubicBezTo>
                  <a:pt x="16528" y="21017"/>
                  <a:pt x="15632" y="21600"/>
                  <a:pt x="14663" y="21600"/>
                </a:cubicBezTo>
                <a:lnTo>
                  <a:pt x="6693" y="21600"/>
                </a:lnTo>
                <a:cubicBezTo>
                  <a:pt x="5724" y="21600"/>
                  <a:pt x="4828" y="21017"/>
                  <a:pt x="4341" y="20069"/>
                </a:cubicBezTo>
                <a:lnTo>
                  <a:pt x="364" y="12331"/>
                </a:lnTo>
                <a:cubicBezTo>
                  <a:pt x="-122" y="11385"/>
                  <a:pt x="-122" y="10215"/>
                  <a:pt x="364" y="9269"/>
                </a:cubicBezTo>
                <a:lnTo>
                  <a:pt x="4341" y="1531"/>
                </a:lnTo>
                <a:cubicBezTo>
                  <a:pt x="4828" y="583"/>
                  <a:pt x="5724" y="0"/>
                  <a:pt x="6693" y="0"/>
                </a:cubicBezTo>
                <a:lnTo>
                  <a:pt x="14663" y="0"/>
                </a:lnTo>
                <a:cubicBezTo>
                  <a:pt x="15632" y="0"/>
                  <a:pt x="16528" y="583"/>
                  <a:pt x="17015" y="1531"/>
                </a:cubicBezTo>
                <a:lnTo>
                  <a:pt x="20992" y="9269"/>
                </a:lnTo>
                <a:cubicBezTo>
                  <a:pt x="21478" y="10215"/>
                  <a:pt x="21478" y="11385"/>
                  <a:pt x="20992" y="12331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7150" cap="sq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33" name="Freeform 14"/>
          <p:cNvSpPr/>
          <p:nvPr/>
        </p:nvSpPr>
        <p:spPr>
          <a:xfrm>
            <a:off x="15110311" y="1028700"/>
            <a:ext cx="1949853" cy="17418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7" h="21600" fill="norm" stroke="1" extrusionOk="0">
                <a:moveTo>
                  <a:pt x="20992" y="12331"/>
                </a:moveTo>
                <a:lnTo>
                  <a:pt x="17015" y="20069"/>
                </a:lnTo>
                <a:cubicBezTo>
                  <a:pt x="16528" y="21017"/>
                  <a:pt x="15632" y="21600"/>
                  <a:pt x="14663" y="21600"/>
                </a:cubicBezTo>
                <a:lnTo>
                  <a:pt x="6693" y="21600"/>
                </a:lnTo>
                <a:cubicBezTo>
                  <a:pt x="5724" y="21600"/>
                  <a:pt x="4828" y="21017"/>
                  <a:pt x="4341" y="20069"/>
                </a:cubicBezTo>
                <a:lnTo>
                  <a:pt x="364" y="12331"/>
                </a:lnTo>
                <a:cubicBezTo>
                  <a:pt x="-122" y="11385"/>
                  <a:pt x="-122" y="10215"/>
                  <a:pt x="364" y="9269"/>
                </a:cubicBezTo>
                <a:lnTo>
                  <a:pt x="4341" y="1531"/>
                </a:lnTo>
                <a:cubicBezTo>
                  <a:pt x="4828" y="583"/>
                  <a:pt x="5724" y="0"/>
                  <a:pt x="6693" y="0"/>
                </a:cubicBezTo>
                <a:lnTo>
                  <a:pt x="14663" y="0"/>
                </a:lnTo>
                <a:cubicBezTo>
                  <a:pt x="15632" y="0"/>
                  <a:pt x="16528" y="583"/>
                  <a:pt x="17015" y="1531"/>
                </a:cubicBezTo>
                <a:lnTo>
                  <a:pt x="20992" y="9269"/>
                </a:lnTo>
                <a:cubicBezTo>
                  <a:pt x="21478" y="10215"/>
                  <a:pt x="21478" y="11385"/>
                  <a:pt x="20992" y="12331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7150" cap="sq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34" name="Freeform 17"/>
          <p:cNvSpPr/>
          <p:nvPr/>
        </p:nvSpPr>
        <p:spPr>
          <a:xfrm rot="16200000">
            <a:off x="9083167" y="-2978249"/>
            <a:ext cx="121667" cy="10895121"/>
          </a:xfrm>
          <a:prstGeom prst="rect">
            <a:avLst/>
          </a:prstGeom>
          <a:gradFill>
            <a:gsLst>
              <a:gs pos="0">
                <a:srgbClr val="E2C507">
                  <a:alpha val="0"/>
                </a:srgbClr>
              </a:gs>
              <a:gs pos="50000">
                <a:srgbClr val="E2C507"/>
              </a:gs>
              <a:gs pos="100000">
                <a:srgbClr val="E2C507">
                  <a:alpha val="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35" name="Freeform 20"/>
          <p:cNvSpPr/>
          <p:nvPr/>
        </p:nvSpPr>
        <p:spPr>
          <a:xfrm rot="16200000">
            <a:off x="9083935" y="689485"/>
            <a:ext cx="120127" cy="18287996"/>
          </a:xfrm>
          <a:prstGeom prst="rect">
            <a:avLst/>
          </a:prstGeom>
          <a:gradFill>
            <a:gsLst>
              <a:gs pos="0">
                <a:srgbClr val="E2C507">
                  <a:alpha val="0"/>
                </a:srgbClr>
              </a:gs>
              <a:gs pos="50000">
                <a:srgbClr val="E2C507"/>
              </a:gs>
              <a:gs pos="100000">
                <a:srgbClr val="E2C507">
                  <a:alpha val="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36" name="Freeform 62"/>
          <p:cNvSpPr/>
          <p:nvPr/>
        </p:nvSpPr>
        <p:spPr>
          <a:xfrm>
            <a:off x="12912660" y="9281387"/>
            <a:ext cx="5375340" cy="10437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020D47"/>
            </a:gs>
            <a:gs pos="100000">
              <a:srgbClr val="020D47"/>
            </a:gs>
          </a:gsLst>
          <a:lin ang="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Freeform 3"/>
          <p:cNvSpPr/>
          <p:nvPr/>
        </p:nvSpPr>
        <p:spPr>
          <a:xfrm>
            <a:off x="81881" y="80594"/>
            <a:ext cx="6462943" cy="55232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8" h="21600" fill="norm" stroke="1" extrusionOk="0">
                <a:moveTo>
                  <a:pt x="21270" y="11643"/>
                </a:moveTo>
                <a:lnTo>
                  <a:pt x="16643" y="20757"/>
                </a:lnTo>
                <a:cubicBezTo>
                  <a:pt x="16379" y="21279"/>
                  <a:pt x="15892" y="21600"/>
                  <a:pt x="15365" y="21600"/>
                </a:cubicBezTo>
                <a:lnTo>
                  <a:pt x="6103" y="21600"/>
                </a:lnTo>
                <a:cubicBezTo>
                  <a:pt x="5576" y="21600"/>
                  <a:pt x="5089" y="21279"/>
                  <a:pt x="4825" y="20757"/>
                </a:cubicBezTo>
                <a:lnTo>
                  <a:pt x="198" y="11643"/>
                </a:lnTo>
                <a:cubicBezTo>
                  <a:pt x="-66" y="11122"/>
                  <a:pt x="-66" y="10478"/>
                  <a:pt x="198" y="9957"/>
                </a:cubicBezTo>
                <a:lnTo>
                  <a:pt x="4825" y="843"/>
                </a:lnTo>
                <a:cubicBezTo>
                  <a:pt x="5089" y="321"/>
                  <a:pt x="5576" y="0"/>
                  <a:pt x="6103" y="0"/>
                </a:cubicBezTo>
                <a:lnTo>
                  <a:pt x="15365" y="0"/>
                </a:lnTo>
                <a:cubicBezTo>
                  <a:pt x="15892" y="0"/>
                  <a:pt x="16379" y="321"/>
                  <a:pt x="16643" y="843"/>
                </a:cubicBezTo>
                <a:lnTo>
                  <a:pt x="21270" y="9957"/>
                </a:lnTo>
                <a:cubicBezTo>
                  <a:pt x="21534" y="10478"/>
                  <a:pt x="21534" y="11122"/>
                  <a:pt x="21270" y="11643"/>
                </a:cubicBezTo>
                <a:close/>
              </a:path>
            </a:pathLst>
          </a:custGeom>
          <a:solidFill>
            <a:srgbClr val="E2C50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3" name="Freeform 6"/>
          <p:cNvSpPr/>
          <p:nvPr/>
        </p:nvSpPr>
        <p:spPr>
          <a:xfrm>
            <a:off x="-134521" y="5558421"/>
            <a:ext cx="6895747" cy="4787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7" h="21600" fill="norm" stroke="1" extrusionOk="0">
                <a:moveTo>
                  <a:pt x="21319" y="11519"/>
                </a:moveTo>
                <a:lnTo>
                  <a:pt x="16578" y="20881"/>
                </a:lnTo>
                <a:cubicBezTo>
                  <a:pt x="16352" y="21326"/>
                  <a:pt x="15938" y="21600"/>
                  <a:pt x="15489" y="21600"/>
                </a:cubicBezTo>
                <a:lnTo>
                  <a:pt x="5999" y="21600"/>
                </a:lnTo>
                <a:cubicBezTo>
                  <a:pt x="5550" y="21600"/>
                  <a:pt x="5136" y="21326"/>
                  <a:pt x="4910" y="20881"/>
                </a:cubicBezTo>
                <a:lnTo>
                  <a:pt x="169" y="11519"/>
                </a:lnTo>
                <a:cubicBezTo>
                  <a:pt x="-56" y="11075"/>
                  <a:pt x="-56" y="10525"/>
                  <a:pt x="169" y="10081"/>
                </a:cubicBezTo>
                <a:lnTo>
                  <a:pt x="4910" y="719"/>
                </a:lnTo>
                <a:cubicBezTo>
                  <a:pt x="5136" y="274"/>
                  <a:pt x="5550" y="0"/>
                  <a:pt x="5999" y="0"/>
                </a:cubicBezTo>
                <a:lnTo>
                  <a:pt x="15489" y="0"/>
                </a:lnTo>
                <a:cubicBezTo>
                  <a:pt x="15938" y="0"/>
                  <a:pt x="16352" y="274"/>
                  <a:pt x="16578" y="719"/>
                </a:cubicBezTo>
                <a:lnTo>
                  <a:pt x="21319" y="10081"/>
                </a:lnTo>
                <a:cubicBezTo>
                  <a:pt x="21544" y="10525"/>
                  <a:pt x="21544" y="11075"/>
                  <a:pt x="21319" y="11519"/>
                </a:cubicBezTo>
                <a:close/>
              </a:path>
            </a:pathLst>
          </a:custGeom>
          <a:solidFill>
            <a:srgbClr val="FFE01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4" name="Freeform 9"/>
          <p:cNvSpPr/>
          <p:nvPr/>
        </p:nvSpPr>
        <p:spPr>
          <a:xfrm>
            <a:off x="190248" y="3248327"/>
            <a:ext cx="5837984" cy="53472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2" h="21600" fill="norm" stroke="1" extrusionOk="0">
                <a:moveTo>
                  <a:pt x="15070" y="0"/>
                </a:moveTo>
                <a:lnTo>
                  <a:pt x="6352" y="0"/>
                </a:lnTo>
                <a:cubicBezTo>
                  <a:pt x="5640" y="0"/>
                  <a:pt x="4982" y="430"/>
                  <a:pt x="4626" y="1128"/>
                </a:cubicBezTo>
                <a:lnTo>
                  <a:pt x="267" y="9672"/>
                </a:lnTo>
                <a:cubicBezTo>
                  <a:pt x="-89" y="10370"/>
                  <a:pt x="-89" y="11230"/>
                  <a:pt x="267" y="11928"/>
                </a:cubicBezTo>
                <a:lnTo>
                  <a:pt x="4626" y="20472"/>
                </a:lnTo>
                <a:cubicBezTo>
                  <a:pt x="4982" y="21170"/>
                  <a:pt x="5640" y="21600"/>
                  <a:pt x="6352" y="21600"/>
                </a:cubicBezTo>
                <a:lnTo>
                  <a:pt x="15070" y="21600"/>
                </a:lnTo>
                <a:cubicBezTo>
                  <a:pt x="15782" y="21600"/>
                  <a:pt x="16440" y="21170"/>
                  <a:pt x="16796" y="20472"/>
                </a:cubicBezTo>
                <a:lnTo>
                  <a:pt x="21155" y="11928"/>
                </a:lnTo>
                <a:cubicBezTo>
                  <a:pt x="21511" y="11230"/>
                  <a:pt x="21511" y="10370"/>
                  <a:pt x="21155" y="9672"/>
                </a:cubicBezTo>
                <a:lnTo>
                  <a:pt x="16796" y="1128"/>
                </a:lnTo>
                <a:cubicBezTo>
                  <a:pt x="16440" y="430"/>
                  <a:pt x="15782" y="0"/>
                  <a:pt x="15070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71475" cap="rnd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5" name="Freeform 11"/>
          <p:cNvSpPr/>
          <p:nvPr/>
        </p:nvSpPr>
        <p:spPr>
          <a:xfrm rot="1804263">
            <a:off x="6564051" y="8262794"/>
            <a:ext cx="214149" cy="2936200"/>
          </a:xfrm>
          <a:prstGeom prst="rect">
            <a:avLst/>
          </a:prstGeom>
          <a:gradFill>
            <a:gsLst>
              <a:gs pos="0">
                <a:srgbClr val="E2C507">
                  <a:alpha val="0"/>
                </a:srgbClr>
              </a:gs>
              <a:gs pos="50000">
                <a:srgbClr val="E2C507"/>
              </a:gs>
              <a:gs pos="100000">
                <a:srgbClr val="E2C507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6" name="Freeform 14"/>
          <p:cNvSpPr/>
          <p:nvPr/>
        </p:nvSpPr>
        <p:spPr>
          <a:xfrm rot="8978078">
            <a:off x="5203516" y="-688008"/>
            <a:ext cx="214149" cy="2936200"/>
          </a:xfrm>
          <a:prstGeom prst="rect">
            <a:avLst/>
          </a:prstGeom>
          <a:gradFill>
            <a:gsLst>
              <a:gs pos="0">
                <a:srgbClr val="E2C507">
                  <a:alpha val="0"/>
                </a:srgbClr>
              </a:gs>
              <a:gs pos="50000">
                <a:srgbClr val="E2C507"/>
              </a:gs>
              <a:gs pos="100000">
                <a:srgbClr val="E2C507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7" name="Freeform 17"/>
          <p:cNvSpPr/>
          <p:nvPr/>
        </p:nvSpPr>
        <p:spPr>
          <a:xfrm>
            <a:off x="6025305" y="1259505"/>
            <a:ext cx="562603" cy="432086"/>
          </a:xfrm>
          <a:prstGeom prst="ellipse">
            <a:avLst/>
          </a:prstGeom>
          <a:solidFill>
            <a:srgbClr val="E2C50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8" name="Freeform 20"/>
          <p:cNvSpPr/>
          <p:nvPr/>
        </p:nvSpPr>
        <p:spPr>
          <a:xfrm>
            <a:off x="6723637" y="7735954"/>
            <a:ext cx="432086" cy="432086"/>
          </a:xfrm>
          <a:prstGeom prst="ellipse">
            <a:avLst/>
          </a:prstGeom>
          <a:solidFill>
            <a:srgbClr val="E2C50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9" name="Freeform 22"/>
          <p:cNvSpPr/>
          <p:nvPr/>
        </p:nvSpPr>
        <p:spPr>
          <a:xfrm>
            <a:off x="4266574" y="9138949"/>
            <a:ext cx="1248104" cy="23870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0" name="Freeform 23"/>
          <p:cNvSpPr/>
          <p:nvPr/>
        </p:nvSpPr>
        <p:spPr>
          <a:xfrm>
            <a:off x="1033880" y="660741"/>
            <a:ext cx="1248105" cy="23870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1" name="Freeform 25"/>
          <p:cNvSpPr/>
          <p:nvPr/>
        </p:nvSpPr>
        <p:spPr>
          <a:xfrm rot="16200000">
            <a:off x="12372019" y="486751"/>
            <a:ext cx="700321" cy="12341008"/>
          </a:xfrm>
          <a:prstGeom prst="rect">
            <a:avLst/>
          </a:prstGeom>
          <a:gradFill>
            <a:gsLst>
              <a:gs pos="0">
                <a:srgbClr val="E2C507">
                  <a:alpha val="0"/>
                </a:srgbClr>
              </a:gs>
              <a:gs pos="50000">
                <a:srgbClr val="E2C507"/>
              </a:gs>
              <a:gs pos="100000">
                <a:srgbClr val="E2C507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2" name="Freeform 27"/>
          <p:cNvSpPr/>
          <p:nvPr/>
        </p:nvSpPr>
        <p:spPr>
          <a:xfrm>
            <a:off x="7665391" y="9735888"/>
            <a:ext cx="1066813" cy="30937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3" name="TextBox 28"/>
          <p:cNvSpPr txBox="1"/>
          <p:nvPr/>
        </p:nvSpPr>
        <p:spPr>
          <a:xfrm>
            <a:off x="3122454" y="16415677"/>
            <a:ext cx="11320187" cy="51434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lvl="1" marL="652442" indent="-326221" algn="just">
              <a:lnSpc>
                <a:spcPts val="4200"/>
              </a:lnSpc>
              <a:buSzPct val="100000"/>
              <a:buFont typeface="Arial"/>
              <a:buChar char="•"/>
              <a:defRPr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</p:txBody>
      </p:sp>
      <p:sp>
        <p:nvSpPr>
          <p:cNvPr id="144" name="TextBox 29"/>
          <p:cNvSpPr txBox="1"/>
          <p:nvPr/>
        </p:nvSpPr>
        <p:spPr>
          <a:xfrm>
            <a:off x="7050369" y="96764"/>
            <a:ext cx="9074241" cy="869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6800"/>
              </a:lnSpc>
              <a:defRPr b="1" sz="6100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/>
            <a:r>
              <a:t>AREA OVERVIEW</a:t>
            </a:r>
          </a:p>
        </p:txBody>
      </p:sp>
      <p:sp>
        <p:nvSpPr>
          <p:cNvPr id="145" name="TextBox 30"/>
          <p:cNvSpPr txBox="1"/>
          <p:nvPr/>
        </p:nvSpPr>
        <p:spPr>
          <a:xfrm>
            <a:off x="10894356" y="6411703"/>
            <a:ext cx="6036831" cy="491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4000"/>
              </a:lnSpc>
              <a:defRPr b="1" sz="2900">
                <a:solidFill>
                  <a:srgbClr val="011577"/>
                </a:solidFill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/>
            <a:r>
              <a:t>IMPORTANCE OF AREA</a:t>
            </a:r>
          </a:p>
        </p:txBody>
      </p:sp>
      <p:sp>
        <p:nvSpPr>
          <p:cNvPr id="146" name="TextBox 31"/>
          <p:cNvSpPr txBox="1"/>
          <p:nvPr/>
        </p:nvSpPr>
        <p:spPr>
          <a:xfrm>
            <a:off x="7326943" y="7314380"/>
            <a:ext cx="10113576" cy="2114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1" marL="652442" indent="-326221" algn="just">
              <a:lnSpc>
                <a:spcPts val="4200"/>
              </a:lnSpc>
              <a:buSzPct val="100000"/>
              <a:buFont typeface="Arial"/>
              <a:buChar char="•"/>
              <a:defRPr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We chose this area because AI can transform education by making assessment more accurate, fast, and student-friendly, which directly improves the quality of learning. </a:t>
            </a:r>
          </a:p>
        </p:txBody>
      </p:sp>
      <p:sp>
        <p:nvSpPr>
          <p:cNvPr id="147" name="Freeform 62"/>
          <p:cNvSpPr/>
          <p:nvPr/>
        </p:nvSpPr>
        <p:spPr>
          <a:xfrm>
            <a:off x="15350401" y="9456053"/>
            <a:ext cx="2937599" cy="86904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8" name="This project falls under AI in Education (AIED), a part of Educational Technology (EdTech).…"/>
          <p:cNvSpPr txBox="1"/>
          <p:nvPr/>
        </p:nvSpPr>
        <p:spPr>
          <a:xfrm>
            <a:off x="6723637" y="1302036"/>
            <a:ext cx="11320188" cy="5406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marL="652442" indent="-326221" algn="just">
              <a:lnSpc>
                <a:spcPts val="4200"/>
              </a:lnSpc>
              <a:buSzPct val="100000"/>
              <a:buFont typeface="Arial"/>
              <a:buChar char="•"/>
              <a:defRPr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This project falls under AI in Education (AIED), a part of Educational Technology (EdTech).</a:t>
            </a:r>
          </a:p>
          <a:p>
            <a:pPr lvl="1" marL="652442" indent="-326221" algn="just">
              <a:lnSpc>
                <a:spcPts val="4200"/>
              </a:lnSpc>
              <a:buSzPct val="100000"/>
              <a:buFont typeface="Arial"/>
              <a:buChar char="•"/>
              <a:defRPr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It focuses on using Artificial Intelligence tools to assist in assessment and evaluation of students.</a:t>
            </a:r>
          </a:p>
          <a:p>
            <a:pPr lvl="1" marL="652442" indent="-326221" algn="just">
              <a:lnSpc>
                <a:spcPts val="4200"/>
              </a:lnSpc>
              <a:buSzPct val="100000"/>
              <a:buFont typeface="Arial"/>
              <a:buChar char="•"/>
              <a:defRPr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Such tools make education more personalized, efficient, and data-driven.</a:t>
            </a:r>
          </a:p>
          <a:p>
            <a:pPr lvl="1" marL="652442" indent="-326221" algn="just">
              <a:lnSpc>
                <a:spcPts val="4200"/>
              </a:lnSpc>
              <a:buSzPct val="100000"/>
              <a:buFont typeface="Arial"/>
              <a:buChar char="•"/>
              <a:defRPr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AI-powered assessment systems help students by reducing manual workload, giving instant solution, and identifying learning process of students.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020D47"/>
            </a:gs>
            <a:gs pos="100000">
              <a:srgbClr val="020D47"/>
            </a:gs>
          </a:gsLst>
          <a:lin ang="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2"/>
          <p:cNvSpPr txBox="1"/>
          <p:nvPr/>
        </p:nvSpPr>
        <p:spPr>
          <a:xfrm>
            <a:off x="3374580" y="1465124"/>
            <a:ext cx="11359451" cy="869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6800"/>
              </a:lnSpc>
              <a:defRPr b="1" sz="6100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/>
            <a:r>
              <a:t>Preliminary Solution Concept</a:t>
            </a:r>
          </a:p>
        </p:txBody>
      </p:sp>
      <p:sp>
        <p:nvSpPr>
          <p:cNvPr id="151" name="TextBox 3"/>
          <p:cNvSpPr txBox="1"/>
          <p:nvPr/>
        </p:nvSpPr>
        <p:spPr>
          <a:xfrm>
            <a:off x="1028700" y="2990514"/>
            <a:ext cx="16230600" cy="9481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4400"/>
              </a:lnSpc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rPr b="1" u="sng"/>
              <a:t>Problem Statement</a:t>
            </a:r>
            <a:r>
              <a:t>:</a:t>
            </a:r>
          </a:p>
          <a:p>
            <a:pPr algn="ctr">
              <a:lnSpc>
                <a:spcPts val="4400"/>
              </a:lnSpc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Traditional writing and review methods are time-consuming and language-restricted. Students  face challenges like:</a:t>
            </a:r>
          </a:p>
          <a:p>
            <a:pPr algn="ctr">
              <a:lnSpc>
                <a:spcPts val="4400"/>
              </a:lnSpc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Difficulty in understanding lengthy content.</a:t>
            </a:r>
          </a:p>
          <a:p>
            <a:pPr algn="ctr">
              <a:lnSpc>
                <a:spcPts val="4400"/>
              </a:lnSpc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Barriers in cross-language communication.</a:t>
            </a:r>
          </a:p>
          <a:p>
            <a:pPr algn="ctr">
              <a:lnSpc>
                <a:spcPts val="4400"/>
              </a:lnSpc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Limited opportunities for peer collaboration and review.</a:t>
            </a:r>
          </a:p>
          <a:p>
            <a:pPr algn="ctr">
              <a:lnSpc>
                <a:spcPts val="4400"/>
              </a:lnSpc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  <a:p>
            <a:pPr algn="ctr">
              <a:lnSpc>
                <a:spcPts val="4400"/>
              </a:lnSpc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  <a:p>
            <a:pPr algn="ctr">
              <a:lnSpc>
                <a:spcPts val="4400"/>
              </a:lnSpc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  <a:p>
            <a:pPr algn="ctr">
              <a:lnSpc>
                <a:spcPts val="4400"/>
              </a:lnSpc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  <a:p>
            <a:pPr algn="ctr">
              <a:lnSpc>
                <a:spcPts val="4400"/>
              </a:lnSpc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  <a:p>
            <a:pPr algn="ctr">
              <a:lnSpc>
                <a:spcPts val="4400"/>
              </a:lnSpc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  <a:p>
            <a:pPr algn="ctr">
              <a:lnSpc>
                <a:spcPts val="4400"/>
              </a:lnSpc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  <a:p>
            <a:pPr algn="ctr">
              <a:lnSpc>
                <a:spcPts val="4400"/>
              </a:lnSpc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  <a:p>
            <a:pPr algn="ctr">
              <a:lnSpc>
                <a:spcPts val="4400"/>
              </a:lnSpc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  <a:p>
            <a:pPr algn="ctr">
              <a:lnSpc>
                <a:spcPts val="4400"/>
              </a:lnSpc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</p:txBody>
      </p:sp>
      <p:sp>
        <p:nvSpPr>
          <p:cNvPr id="152" name="Freeform 5"/>
          <p:cNvSpPr/>
          <p:nvPr/>
        </p:nvSpPr>
        <p:spPr>
          <a:xfrm>
            <a:off x="-1332364" y="-2093073"/>
            <a:ext cx="4722128" cy="41861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5" h="21600" fill="norm" stroke="1" extrusionOk="0">
                <a:moveTo>
                  <a:pt x="21114" y="12032"/>
                </a:moveTo>
                <a:lnTo>
                  <a:pt x="16853" y="20368"/>
                </a:lnTo>
                <a:cubicBezTo>
                  <a:pt x="16463" y="21131"/>
                  <a:pt x="15746" y="21600"/>
                  <a:pt x="14971" y="21600"/>
                </a:cubicBezTo>
                <a:lnTo>
                  <a:pt x="6435" y="21600"/>
                </a:lnTo>
                <a:cubicBezTo>
                  <a:pt x="5660" y="21600"/>
                  <a:pt x="4943" y="21131"/>
                  <a:pt x="4553" y="20368"/>
                </a:cubicBezTo>
                <a:lnTo>
                  <a:pt x="292" y="12032"/>
                </a:lnTo>
                <a:cubicBezTo>
                  <a:pt x="-97" y="11270"/>
                  <a:pt x="-97" y="10330"/>
                  <a:pt x="292" y="9568"/>
                </a:cubicBezTo>
                <a:lnTo>
                  <a:pt x="4553" y="1232"/>
                </a:lnTo>
                <a:cubicBezTo>
                  <a:pt x="4943" y="469"/>
                  <a:pt x="5660" y="0"/>
                  <a:pt x="6435" y="0"/>
                </a:cubicBezTo>
                <a:lnTo>
                  <a:pt x="14971" y="0"/>
                </a:lnTo>
                <a:cubicBezTo>
                  <a:pt x="15746" y="0"/>
                  <a:pt x="16463" y="469"/>
                  <a:pt x="16853" y="1232"/>
                </a:cubicBezTo>
                <a:lnTo>
                  <a:pt x="21114" y="9568"/>
                </a:lnTo>
                <a:cubicBezTo>
                  <a:pt x="21503" y="10330"/>
                  <a:pt x="21503" y="11270"/>
                  <a:pt x="21114" y="12032"/>
                </a:cubicBezTo>
                <a:close/>
              </a:path>
            </a:pathLst>
          </a:custGeom>
          <a:solidFill>
            <a:srgbClr val="E2C50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3" name="Freeform 8"/>
          <p:cNvSpPr/>
          <p:nvPr/>
        </p:nvSpPr>
        <p:spPr>
          <a:xfrm>
            <a:off x="14898236" y="-2093073"/>
            <a:ext cx="4722128" cy="41861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5" h="21600" fill="norm" stroke="1" extrusionOk="0">
                <a:moveTo>
                  <a:pt x="21114" y="12032"/>
                </a:moveTo>
                <a:lnTo>
                  <a:pt x="16853" y="20368"/>
                </a:lnTo>
                <a:cubicBezTo>
                  <a:pt x="16463" y="21131"/>
                  <a:pt x="15746" y="21600"/>
                  <a:pt x="14971" y="21600"/>
                </a:cubicBezTo>
                <a:lnTo>
                  <a:pt x="6435" y="21600"/>
                </a:lnTo>
                <a:cubicBezTo>
                  <a:pt x="5660" y="21600"/>
                  <a:pt x="4943" y="21131"/>
                  <a:pt x="4553" y="20368"/>
                </a:cubicBezTo>
                <a:lnTo>
                  <a:pt x="292" y="12032"/>
                </a:lnTo>
                <a:cubicBezTo>
                  <a:pt x="-97" y="11270"/>
                  <a:pt x="-97" y="10330"/>
                  <a:pt x="292" y="9568"/>
                </a:cubicBezTo>
                <a:lnTo>
                  <a:pt x="4553" y="1232"/>
                </a:lnTo>
                <a:cubicBezTo>
                  <a:pt x="4943" y="469"/>
                  <a:pt x="5660" y="0"/>
                  <a:pt x="6435" y="0"/>
                </a:cubicBezTo>
                <a:lnTo>
                  <a:pt x="14971" y="0"/>
                </a:lnTo>
                <a:cubicBezTo>
                  <a:pt x="15746" y="0"/>
                  <a:pt x="16463" y="469"/>
                  <a:pt x="16853" y="1232"/>
                </a:cubicBezTo>
                <a:lnTo>
                  <a:pt x="21114" y="9568"/>
                </a:lnTo>
                <a:cubicBezTo>
                  <a:pt x="21503" y="10330"/>
                  <a:pt x="21503" y="11270"/>
                  <a:pt x="21114" y="12032"/>
                </a:cubicBezTo>
                <a:close/>
              </a:path>
            </a:pathLst>
          </a:custGeom>
          <a:solidFill>
            <a:srgbClr val="E2C50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4" name="Freeform 11"/>
          <p:cNvSpPr/>
          <p:nvPr/>
        </p:nvSpPr>
        <p:spPr>
          <a:xfrm>
            <a:off x="1231948" y="1028700"/>
            <a:ext cx="1949853" cy="17418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7" h="21600" fill="norm" stroke="1" extrusionOk="0">
                <a:moveTo>
                  <a:pt x="20992" y="12331"/>
                </a:moveTo>
                <a:lnTo>
                  <a:pt x="17015" y="20069"/>
                </a:lnTo>
                <a:cubicBezTo>
                  <a:pt x="16528" y="21017"/>
                  <a:pt x="15632" y="21600"/>
                  <a:pt x="14663" y="21600"/>
                </a:cubicBezTo>
                <a:lnTo>
                  <a:pt x="6693" y="21600"/>
                </a:lnTo>
                <a:cubicBezTo>
                  <a:pt x="5724" y="21600"/>
                  <a:pt x="4828" y="21017"/>
                  <a:pt x="4341" y="20069"/>
                </a:cubicBezTo>
                <a:lnTo>
                  <a:pt x="364" y="12331"/>
                </a:lnTo>
                <a:cubicBezTo>
                  <a:pt x="-122" y="11385"/>
                  <a:pt x="-122" y="10215"/>
                  <a:pt x="364" y="9269"/>
                </a:cubicBezTo>
                <a:lnTo>
                  <a:pt x="4341" y="1531"/>
                </a:lnTo>
                <a:cubicBezTo>
                  <a:pt x="4828" y="583"/>
                  <a:pt x="5724" y="0"/>
                  <a:pt x="6693" y="0"/>
                </a:cubicBezTo>
                <a:lnTo>
                  <a:pt x="14663" y="0"/>
                </a:lnTo>
                <a:cubicBezTo>
                  <a:pt x="15632" y="0"/>
                  <a:pt x="16528" y="583"/>
                  <a:pt x="17015" y="1531"/>
                </a:cubicBezTo>
                <a:lnTo>
                  <a:pt x="20992" y="9269"/>
                </a:lnTo>
                <a:cubicBezTo>
                  <a:pt x="21478" y="10215"/>
                  <a:pt x="21478" y="11385"/>
                  <a:pt x="20992" y="12331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7150" cap="sq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55" name="Freeform 14"/>
          <p:cNvSpPr/>
          <p:nvPr/>
        </p:nvSpPr>
        <p:spPr>
          <a:xfrm>
            <a:off x="15110311" y="1028700"/>
            <a:ext cx="1949853" cy="17418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7" h="21600" fill="norm" stroke="1" extrusionOk="0">
                <a:moveTo>
                  <a:pt x="20992" y="12331"/>
                </a:moveTo>
                <a:lnTo>
                  <a:pt x="17015" y="20069"/>
                </a:lnTo>
                <a:cubicBezTo>
                  <a:pt x="16528" y="21017"/>
                  <a:pt x="15632" y="21600"/>
                  <a:pt x="14663" y="21600"/>
                </a:cubicBezTo>
                <a:lnTo>
                  <a:pt x="6693" y="21600"/>
                </a:lnTo>
                <a:cubicBezTo>
                  <a:pt x="5724" y="21600"/>
                  <a:pt x="4828" y="21017"/>
                  <a:pt x="4341" y="20069"/>
                </a:cubicBezTo>
                <a:lnTo>
                  <a:pt x="364" y="12331"/>
                </a:lnTo>
                <a:cubicBezTo>
                  <a:pt x="-122" y="11385"/>
                  <a:pt x="-122" y="10215"/>
                  <a:pt x="364" y="9269"/>
                </a:cubicBezTo>
                <a:lnTo>
                  <a:pt x="4341" y="1531"/>
                </a:lnTo>
                <a:cubicBezTo>
                  <a:pt x="4828" y="583"/>
                  <a:pt x="5724" y="0"/>
                  <a:pt x="6693" y="0"/>
                </a:cubicBezTo>
                <a:lnTo>
                  <a:pt x="14663" y="0"/>
                </a:lnTo>
                <a:cubicBezTo>
                  <a:pt x="15632" y="0"/>
                  <a:pt x="16528" y="583"/>
                  <a:pt x="17015" y="1531"/>
                </a:cubicBezTo>
                <a:lnTo>
                  <a:pt x="20992" y="9269"/>
                </a:lnTo>
                <a:cubicBezTo>
                  <a:pt x="21478" y="10215"/>
                  <a:pt x="21478" y="11385"/>
                  <a:pt x="20992" y="12331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7150" cap="sq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56" name="Freeform 17"/>
          <p:cNvSpPr/>
          <p:nvPr/>
        </p:nvSpPr>
        <p:spPr>
          <a:xfrm rot="16200000">
            <a:off x="9083167" y="-2978249"/>
            <a:ext cx="121667" cy="10895121"/>
          </a:xfrm>
          <a:prstGeom prst="rect">
            <a:avLst/>
          </a:prstGeom>
          <a:gradFill>
            <a:gsLst>
              <a:gs pos="0">
                <a:srgbClr val="E2C507">
                  <a:alpha val="0"/>
                </a:srgbClr>
              </a:gs>
              <a:gs pos="50000">
                <a:srgbClr val="E2C507"/>
              </a:gs>
              <a:gs pos="100000">
                <a:srgbClr val="E2C507">
                  <a:alpha val="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7" name="Freeform 20"/>
          <p:cNvSpPr/>
          <p:nvPr/>
        </p:nvSpPr>
        <p:spPr>
          <a:xfrm rot="16200000">
            <a:off x="9083935" y="689485"/>
            <a:ext cx="120127" cy="18287996"/>
          </a:xfrm>
          <a:prstGeom prst="rect">
            <a:avLst/>
          </a:prstGeom>
          <a:gradFill>
            <a:gsLst>
              <a:gs pos="0">
                <a:srgbClr val="E2C507">
                  <a:alpha val="0"/>
                </a:srgbClr>
              </a:gs>
              <a:gs pos="50000">
                <a:srgbClr val="E2C507"/>
              </a:gs>
              <a:gs pos="100000">
                <a:srgbClr val="E2C507">
                  <a:alpha val="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8" name="Freeform 62"/>
          <p:cNvSpPr/>
          <p:nvPr/>
        </p:nvSpPr>
        <p:spPr>
          <a:xfrm>
            <a:off x="12912660" y="9281387"/>
            <a:ext cx="5375340" cy="10437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020D47"/>
            </a:gs>
            <a:gs pos="100000">
              <a:srgbClr val="020D47"/>
            </a:gs>
          </a:gsLst>
          <a:lin ang="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Box 2"/>
          <p:cNvSpPr txBox="1"/>
          <p:nvPr/>
        </p:nvSpPr>
        <p:spPr>
          <a:xfrm>
            <a:off x="3464274" y="1208747"/>
            <a:ext cx="11359452" cy="1658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4400"/>
              </a:lnSpc>
              <a:defRPr b="1" sz="3200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Proposed Idea / Solution:</a:t>
            </a:r>
          </a:p>
          <a:p>
            <a:pPr algn="ctr">
              <a:lnSpc>
                <a:spcPts val="4400"/>
              </a:lnSpc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Develop PolyglotAI, an application that:</a:t>
            </a:r>
          </a:p>
        </p:txBody>
      </p:sp>
      <p:sp>
        <p:nvSpPr>
          <p:cNvPr id="161" name="TextBox 3"/>
          <p:cNvSpPr txBox="1"/>
          <p:nvPr/>
        </p:nvSpPr>
        <p:spPr>
          <a:xfrm>
            <a:off x="1028700" y="3750355"/>
            <a:ext cx="16230600" cy="8363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1" marL="690880" indent="-345440" algn="ctr">
              <a:lnSpc>
                <a:spcPts val="4400"/>
              </a:lnSpc>
              <a:buSzPct val="100000"/>
              <a:buFont typeface="Arial"/>
              <a:buChar char="•"/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This platform offers features such as:</a:t>
            </a:r>
          </a:p>
          <a:p>
            <a:pPr lvl="1" marL="690880" indent="-345440" algn="ctr">
              <a:lnSpc>
                <a:spcPts val="4400"/>
              </a:lnSpc>
              <a:buSzPct val="100000"/>
              <a:buFont typeface="Arial"/>
              <a:buChar char="•"/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 1. Humanize Text – Makes text natural and engaging.</a:t>
            </a:r>
          </a:p>
          <a:p>
            <a:pPr lvl="1" marL="690880" indent="-345440" algn="ctr">
              <a:lnSpc>
                <a:spcPts val="4400"/>
              </a:lnSpc>
              <a:buSzPct val="100000"/>
              <a:buFont typeface="Arial"/>
              <a:buChar char="•"/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 2. Summarize Test – Condenses long content into clear summaries.</a:t>
            </a:r>
          </a:p>
          <a:p>
            <a:pPr lvl="1" marL="690880" indent="-345440" algn="ctr">
              <a:lnSpc>
                <a:spcPts val="4400"/>
              </a:lnSpc>
              <a:buSzPct val="100000"/>
              <a:buFont typeface="Arial"/>
              <a:buChar char="•"/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 3. Translate Text – Bridges multilingual communication.</a:t>
            </a:r>
          </a:p>
          <a:p>
            <a:pPr lvl="1" marL="690880" indent="-345440" algn="ctr">
              <a:lnSpc>
                <a:spcPts val="4400"/>
              </a:lnSpc>
              <a:buSzPct val="100000"/>
              <a:buFont typeface="Arial"/>
              <a:buChar char="•"/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 4. Peer Review – Enables collaborative editing and feedback.</a:t>
            </a:r>
          </a:p>
          <a:p>
            <a:pPr lvl="1" marL="690880" indent="-345440" algn="ctr">
              <a:lnSpc>
                <a:spcPts val="4400"/>
              </a:lnSpc>
              <a:buSzPct val="100000"/>
              <a:buFont typeface="Arial"/>
              <a:buChar char="•"/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  <a:p>
            <a:pPr algn="ctr">
              <a:lnSpc>
                <a:spcPts val="4400"/>
              </a:lnSpc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  <a:p>
            <a:pPr algn="ctr">
              <a:lnSpc>
                <a:spcPts val="4400"/>
              </a:lnSpc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  <a:p>
            <a:pPr algn="ctr">
              <a:lnSpc>
                <a:spcPts val="4400"/>
              </a:lnSpc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  <a:p>
            <a:pPr algn="ctr">
              <a:lnSpc>
                <a:spcPts val="4400"/>
              </a:lnSpc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  <a:p>
            <a:pPr algn="ctr">
              <a:lnSpc>
                <a:spcPts val="4400"/>
              </a:lnSpc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  <a:p>
            <a:pPr algn="ctr">
              <a:lnSpc>
                <a:spcPts val="4400"/>
              </a:lnSpc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  <a:p>
            <a:pPr algn="ctr">
              <a:lnSpc>
                <a:spcPts val="4400"/>
              </a:lnSpc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  <a:p>
            <a:pPr algn="ctr">
              <a:lnSpc>
                <a:spcPts val="4400"/>
              </a:lnSpc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</p:txBody>
      </p:sp>
      <p:sp>
        <p:nvSpPr>
          <p:cNvPr id="162" name="Freeform 5"/>
          <p:cNvSpPr/>
          <p:nvPr/>
        </p:nvSpPr>
        <p:spPr>
          <a:xfrm>
            <a:off x="-1332364" y="-2093073"/>
            <a:ext cx="4722128" cy="41861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5" h="21600" fill="norm" stroke="1" extrusionOk="0">
                <a:moveTo>
                  <a:pt x="21114" y="12032"/>
                </a:moveTo>
                <a:lnTo>
                  <a:pt x="16853" y="20368"/>
                </a:lnTo>
                <a:cubicBezTo>
                  <a:pt x="16463" y="21131"/>
                  <a:pt x="15746" y="21600"/>
                  <a:pt x="14971" y="21600"/>
                </a:cubicBezTo>
                <a:lnTo>
                  <a:pt x="6435" y="21600"/>
                </a:lnTo>
                <a:cubicBezTo>
                  <a:pt x="5660" y="21600"/>
                  <a:pt x="4943" y="21131"/>
                  <a:pt x="4553" y="20368"/>
                </a:cubicBezTo>
                <a:lnTo>
                  <a:pt x="292" y="12032"/>
                </a:lnTo>
                <a:cubicBezTo>
                  <a:pt x="-97" y="11270"/>
                  <a:pt x="-97" y="10330"/>
                  <a:pt x="292" y="9568"/>
                </a:cubicBezTo>
                <a:lnTo>
                  <a:pt x="4553" y="1232"/>
                </a:lnTo>
                <a:cubicBezTo>
                  <a:pt x="4943" y="469"/>
                  <a:pt x="5660" y="0"/>
                  <a:pt x="6435" y="0"/>
                </a:cubicBezTo>
                <a:lnTo>
                  <a:pt x="14971" y="0"/>
                </a:lnTo>
                <a:cubicBezTo>
                  <a:pt x="15746" y="0"/>
                  <a:pt x="16463" y="469"/>
                  <a:pt x="16853" y="1232"/>
                </a:cubicBezTo>
                <a:lnTo>
                  <a:pt x="21114" y="9568"/>
                </a:lnTo>
                <a:cubicBezTo>
                  <a:pt x="21503" y="10330"/>
                  <a:pt x="21503" y="11270"/>
                  <a:pt x="21114" y="12032"/>
                </a:cubicBezTo>
                <a:close/>
              </a:path>
            </a:pathLst>
          </a:custGeom>
          <a:solidFill>
            <a:srgbClr val="E2C50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3" name="Freeform 8"/>
          <p:cNvSpPr/>
          <p:nvPr/>
        </p:nvSpPr>
        <p:spPr>
          <a:xfrm>
            <a:off x="14898236" y="-2093073"/>
            <a:ext cx="4722128" cy="41861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5" h="21600" fill="norm" stroke="1" extrusionOk="0">
                <a:moveTo>
                  <a:pt x="21114" y="12032"/>
                </a:moveTo>
                <a:lnTo>
                  <a:pt x="16853" y="20368"/>
                </a:lnTo>
                <a:cubicBezTo>
                  <a:pt x="16463" y="21131"/>
                  <a:pt x="15746" y="21600"/>
                  <a:pt x="14971" y="21600"/>
                </a:cubicBezTo>
                <a:lnTo>
                  <a:pt x="6435" y="21600"/>
                </a:lnTo>
                <a:cubicBezTo>
                  <a:pt x="5660" y="21600"/>
                  <a:pt x="4943" y="21131"/>
                  <a:pt x="4553" y="20368"/>
                </a:cubicBezTo>
                <a:lnTo>
                  <a:pt x="292" y="12032"/>
                </a:lnTo>
                <a:cubicBezTo>
                  <a:pt x="-97" y="11270"/>
                  <a:pt x="-97" y="10330"/>
                  <a:pt x="292" y="9568"/>
                </a:cubicBezTo>
                <a:lnTo>
                  <a:pt x="4553" y="1232"/>
                </a:lnTo>
                <a:cubicBezTo>
                  <a:pt x="4943" y="469"/>
                  <a:pt x="5660" y="0"/>
                  <a:pt x="6435" y="0"/>
                </a:cubicBezTo>
                <a:lnTo>
                  <a:pt x="14971" y="0"/>
                </a:lnTo>
                <a:cubicBezTo>
                  <a:pt x="15746" y="0"/>
                  <a:pt x="16463" y="469"/>
                  <a:pt x="16853" y="1232"/>
                </a:cubicBezTo>
                <a:lnTo>
                  <a:pt x="21114" y="9568"/>
                </a:lnTo>
                <a:cubicBezTo>
                  <a:pt x="21503" y="10330"/>
                  <a:pt x="21503" y="11270"/>
                  <a:pt x="21114" y="12032"/>
                </a:cubicBezTo>
                <a:close/>
              </a:path>
            </a:pathLst>
          </a:custGeom>
          <a:solidFill>
            <a:srgbClr val="E2C50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4" name="Freeform 11"/>
          <p:cNvSpPr/>
          <p:nvPr/>
        </p:nvSpPr>
        <p:spPr>
          <a:xfrm>
            <a:off x="1231948" y="1028700"/>
            <a:ext cx="1949853" cy="17418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7" h="21600" fill="norm" stroke="1" extrusionOk="0">
                <a:moveTo>
                  <a:pt x="20992" y="12331"/>
                </a:moveTo>
                <a:lnTo>
                  <a:pt x="17015" y="20069"/>
                </a:lnTo>
                <a:cubicBezTo>
                  <a:pt x="16528" y="21017"/>
                  <a:pt x="15632" y="21600"/>
                  <a:pt x="14663" y="21600"/>
                </a:cubicBezTo>
                <a:lnTo>
                  <a:pt x="6693" y="21600"/>
                </a:lnTo>
                <a:cubicBezTo>
                  <a:pt x="5724" y="21600"/>
                  <a:pt x="4828" y="21017"/>
                  <a:pt x="4341" y="20069"/>
                </a:cubicBezTo>
                <a:lnTo>
                  <a:pt x="364" y="12331"/>
                </a:lnTo>
                <a:cubicBezTo>
                  <a:pt x="-122" y="11385"/>
                  <a:pt x="-122" y="10215"/>
                  <a:pt x="364" y="9269"/>
                </a:cubicBezTo>
                <a:lnTo>
                  <a:pt x="4341" y="1531"/>
                </a:lnTo>
                <a:cubicBezTo>
                  <a:pt x="4828" y="583"/>
                  <a:pt x="5724" y="0"/>
                  <a:pt x="6693" y="0"/>
                </a:cubicBezTo>
                <a:lnTo>
                  <a:pt x="14663" y="0"/>
                </a:lnTo>
                <a:cubicBezTo>
                  <a:pt x="15632" y="0"/>
                  <a:pt x="16528" y="583"/>
                  <a:pt x="17015" y="1531"/>
                </a:cubicBezTo>
                <a:lnTo>
                  <a:pt x="20992" y="9269"/>
                </a:lnTo>
                <a:cubicBezTo>
                  <a:pt x="21478" y="10215"/>
                  <a:pt x="21478" y="11385"/>
                  <a:pt x="20992" y="12331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7150" cap="sq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65" name="Freeform 14"/>
          <p:cNvSpPr/>
          <p:nvPr/>
        </p:nvSpPr>
        <p:spPr>
          <a:xfrm>
            <a:off x="15110311" y="1028700"/>
            <a:ext cx="1949853" cy="17418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7" h="21600" fill="norm" stroke="1" extrusionOk="0">
                <a:moveTo>
                  <a:pt x="20992" y="12331"/>
                </a:moveTo>
                <a:lnTo>
                  <a:pt x="17015" y="20069"/>
                </a:lnTo>
                <a:cubicBezTo>
                  <a:pt x="16528" y="21017"/>
                  <a:pt x="15632" y="21600"/>
                  <a:pt x="14663" y="21600"/>
                </a:cubicBezTo>
                <a:lnTo>
                  <a:pt x="6693" y="21600"/>
                </a:lnTo>
                <a:cubicBezTo>
                  <a:pt x="5724" y="21600"/>
                  <a:pt x="4828" y="21017"/>
                  <a:pt x="4341" y="20069"/>
                </a:cubicBezTo>
                <a:lnTo>
                  <a:pt x="364" y="12331"/>
                </a:lnTo>
                <a:cubicBezTo>
                  <a:pt x="-122" y="11385"/>
                  <a:pt x="-122" y="10215"/>
                  <a:pt x="364" y="9269"/>
                </a:cubicBezTo>
                <a:lnTo>
                  <a:pt x="4341" y="1531"/>
                </a:lnTo>
                <a:cubicBezTo>
                  <a:pt x="4828" y="583"/>
                  <a:pt x="5724" y="0"/>
                  <a:pt x="6693" y="0"/>
                </a:cubicBezTo>
                <a:lnTo>
                  <a:pt x="14663" y="0"/>
                </a:lnTo>
                <a:cubicBezTo>
                  <a:pt x="15632" y="0"/>
                  <a:pt x="16528" y="583"/>
                  <a:pt x="17015" y="1531"/>
                </a:cubicBezTo>
                <a:lnTo>
                  <a:pt x="20992" y="9269"/>
                </a:lnTo>
                <a:cubicBezTo>
                  <a:pt x="21478" y="10215"/>
                  <a:pt x="21478" y="11385"/>
                  <a:pt x="20992" y="12331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7150" cap="sq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66" name="Freeform 17"/>
          <p:cNvSpPr/>
          <p:nvPr/>
        </p:nvSpPr>
        <p:spPr>
          <a:xfrm rot="16200000">
            <a:off x="9083167" y="-2978249"/>
            <a:ext cx="121667" cy="10895121"/>
          </a:xfrm>
          <a:prstGeom prst="rect">
            <a:avLst/>
          </a:prstGeom>
          <a:gradFill>
            <a:gsLst>
              <a:gs pos="0">
                <a:srgbClr val="E2C507">
                  <a:alpha val="0"/>
                </a:srgbClr>
              </a:gs>
              <a:gs pos="50000">
                <a:srgbClr val="E2C507"/>
              </a:gs>
              <a:gs pos="100000">
                <a:srgbClr val="E2C507">
                  <a:alpha val="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7" name="Freeform 20"/>
          <p:cNvSpPr/>
          <p:nvPr/>
        </p:nvSpPr>
        <p:spPr>
          <a:xfrm rot="16200000">
            <a:off x="9083935" y="689485"/>
            <a:ext cx="120127" cy="18287996"/>
          </a:xfrm>
          <a:prstGeom prst="rect">
            <a:avLst/>
          </a:prstGeom>
          <a:gradFill>
            <a:gsLst>
              <a:gs pos="0">
                <a:srgbClr val="E2C507">
                  <a:alpha val="0"/>
                </a:srgbClr>
              </a:gs>
              <a:gs pos="50000">
                <a:srgbClr val="E2C507"/>
              </a:gs>
              <a:gs pos="100000">
                <a:srgbClr val="E2C507">
                  <a:alpha val="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8" name="Freeform 62"/>
          <p:cNvSpPr/>
          <p:nvPr/>
        </p:nvSpPr>
        <p:spPr>
          <a:xfrm>
            <a:off x="12912660" y="9281387"/>
            <a:ext cx="5375340" cy="10437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020D47"/>
            </a:gs>
            <a:gs pos="100000">
              <a:srgbClr val="020D47"/>
            </a:gs>
          </a:gsLst>
          <a:lin ang="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Box 2"/>
          <p:cNvSpPr txBox="1"/>
          <p:nvPr/>
        </p:nvSpPr>
        <p:spPr>
          <a:xfrm>
            <a:off x="3464274" y="1279351"/>
            <a:ext cx="11359452" cy="869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6800"/>
              </a:lnSpc>
              <a:defRPr b="1" sz="6100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/>
            <a:r>
              <a:t>Methodology and Process</a:t>
            </a:r>
          </a:p>
        </p:txBody>
      </p:sp>
      <p:sp>
        <p:nvSpPr>
          <p:cNvPr id="171" name="TextBox 3"/>
          <p:cNvSpPr txBox="1"/>
          <p:nvPr/>
        </p:nvSpPr>
        <p:spPr>
          <a:xfrm>
            <a:off x="1028700" y="3543125"/>
            <a:ext cx="16230600" cy="540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1" marL="690880" indent="-345440" algn="ctr">
              <a:lnSpc>
                <a:spcPts val="4400"/>
              </a:lnSpc>
              <a:buSzPct val="100000"/>
              <a:buFont typeface="Arial"/>
              <a:buChar char="•"/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.</a:t>
            </a:r>
          </a:p>
        </p:txBody>
      </p:sp>
      <p:sp>
        <p:nvSpPr>
          <p:cNvPr id="172" name="Freeform 5"/>
          <p:cNvSpPr/>
          <p:nvPr/>
        </p:nvSpPr>
        <p:spPr>
          <a:xfrm>
            <a:off x="-1332364" y="-2093073"/>
            <a:ext cx="4722128" cy="41861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5" h="21600" fill="norm" stroke="1" extrusionOk="0">
                <a:moveTo>
                  <a:pt x="21114" y="12032"/>
                </a:moveTo>
                <a:lnTo>
                  <a:pt x="16853" y="20368"/>
                </a:lnTo>
                <a:cubicBezTo>
                  <a:pt x="16463" y="21131"/>
                  <a:pt x="15746" y="21600"/>
                  <a:pt x="14971" y="21600"/>
                </a:cubicBezTo>
                <a:lnTo>
                  <a:pt x="6435" y="21600"/>
                </a:lnTo>
                <a:cubicBezTo>
                  <a:pt x="5660" y="21600"/>
                  <a:pt x="4943" y="21131"/>
                  <a:pt x="4553" y="20368"/>
                </a:cubicBezTo>
                <a:lnTo>
                  <a:pt x="292" y="12032"/>
                </a:lnTo>
                <a:cubicBezTo>
                  <a:pt x="-97" y="11270"/>
                  <a:pt x="-97" y="10330"/>
                  <a:pt x="292" y="9568"/>
                </a:cubicBezTo>
                <a:lnTo>
                  <a:pt x="4553" y="1232"/>
                </a:lnTo>
                <a:cubicBezTo>
                  <a:pt x="4943" y="469"/>
                  <a:pt x="5660" y="0"/>
                  <a:pt x="6435" y="0"/>
                </a:cubicBezTo>
                <a:lnTo>
                  <a:pt x="14971" y="0"/>
                </a:lnTo>
                <a:cubicBezTo>
                  <a:pt x="15746" y="0"/>
                  <a:pt x="16463" y="469"/>
                  <a:pt x="16853" y="1232"/>
                </a:cubicBezTo>
                <a:lnTo>
                  <a:pt x="21114" y="9568"/>
                </a:lnTo>
                <a:cubicBezTo>
                  <a:pt x="21503" y="10330"/>
                  <a:pt x="21503" y="11270"/>
                  <a:pt x="21114" y="12032"/>
                </a:cubicBezTo>
                <a:close/>
              </a:path>
            </a:pathLst>
          </a:custGeom>
          <a:solidFill>
            <a:srgbClr val="E2C50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3" name="Freeform 8"/>
          <p:cNvSpPr/>
          <p:nvPr/>
        </p:nvSpPr>
        <p:spPr>
          <a:xfrm>
            <a:off x="14898236" y="-2093073"/>
            <a:ext cx="4722128" cy="41861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5" h="21600" fill="norm" stroke="1" extrusionOk="0">
                <a:moveTo>
                  <a:pt x="21114" y="12032"/>
                </a:moveTo>
                <a:lnTo>
                  <a:pt x="16853" y="20368"/>
                </a:lnTo>
                <a:cubicBezTo>
                  <a:pt x="16463" y="21131"/>
                  <a:pt x="15746" y="21600"/>
                  <a:pt x="14971" y="21600"/>
                </a:cubicBezTo>
                <a:lnTo>
                  <a:pt x="6435" y="21600"/>
                </a:lnTo>
                <a:cubicBezTo>
                  <a:pt x="5660" y="21600"/>
                  <a:pt x="4943" y="21131"/>
                  <a:pt x="4553" y="20368"/>
                </a:cubicBezTo>
                <a:lnTo>
                  <a:pt x="292" y="12032"/>
                </a:lnTo>
                <a:cubicBezTo>
                  <a:pt x="-97" y="11270"/>
                  <a:pt x="-97" y="10330"/>
                  <a:pt x="292" y="9568"/>
                </a:cubicBezTo>
                <a:lnTo>
                  <a:pt x="4553" y="1232"/>
                </a:lnTo>
                <a:cubicBezTo>
                  <a:pt x="4943" y="469"/>
                  <a:pt x="5660" y="0"/>
                  <a:pt x="6435" y="0"/>
                </a:cubicBezTo>
                <a:lnTo>
                  <a:pt x="14971" y="0"/>
                </a:lnTo>
                <a:cubicBezTo>
                  <a:pt x="15746" y="0"/>
                  <a:pt x="16463" y="469"/>
                  <a:pt x="16853" y="1232"/>
                </a:cubicBezTo>
                <a:lnTo>
                  <a:pt x="21114" y="9568"/>
                </a:lnTo>
                <a:cubicBezTo>
                  <a:pt x="21503" y="10330"/>
                  <a:pt x="21503" y="11270"/>
                  <a:pt x="21114" y="12032"/>
                </a:cubicBezTo>
                <a:close/>
              </a:path>
            </a:pathLst>
          </a:custGeom>
          <a:solidFill>
            <a:srgbClr val="E2C50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4" name="Freeform 11"/>
          <p:cNvSpPr/>
          <p:nvPr/>
        </p:nvSpPr>
        <p:spPr>
          <a:xfrm>
            <a:off x="1231948" y="1028700"/>
            <a:ext cx="1949853" cy="17418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7" h="21600" fill="norm" stroke="1" extrusionOk="0">
                <a:moveTo>
                  <a:pt x="20992" y="12331"/>
                </a:moveTo>
                <a:lnTo>
                  <a:pt x="17015" y="20069"/>
                </a:lnTo>
                <a:cubicBezTo>
                  <a:pt x="16528" y="21017"/>
                  <a:pt x="15632" y="21600"/>
                  <a:pt x="14663" y="21600"/>
                </a:cubicBezTo>
                <a:lnTo>
                  <a:pt x="6693" y="21600"/>
                </a:lnTo>
                <a:cubicBezTo>
                  <a:pt x="5724" y="21600"/>
                  <a:pt x="4828" y="21017"/>
                  <a:pt x="4341" y="20069"/>
                </a:cubicBezTo>
                <a:lnTo>
                  <a:pt x="364" y="12331"/>
                </a:lnTo>
                <a:cubicBezTo>
                  <a:pt x="-122" y="11385"/>
                  <a:pt x="-122" y="10215"/>
                  <a:pt x="364" y="9269"/>
                </a:cubicBezTo>
                <a:lnTo>
                  <a:pt x="4341" y="1531"/>
                </a:lnTo>
                <a:cubicBezTo>
                  <a:pt x="4828" y="583"/>
                  <a:pt x="5724" y="0"/>
                  <a:pt x="6693" y="0"/>
                </a:cubicBezTo>
                <a:lnTo>
                  <a:pt x="14663" y="0"/>
                </a:lnTo>
                <a:cubicBezTo>
                  <a:pt x="15632" y="0"/>
                  <a:pt x="16528" y="583"/>
                  <a:pt x="17015" y="1531"/>
                </a:cubicBezTo>
                <a:lnTo>
                  <a:pt x="20992" y="9269"/>
                </a:lnTo>
                <a:cubicBezTo>
                  <a:pt x="21478" y="10215"/>
                  <a:pt x="21478" y="11385"/>
                  <a:pt x="20992" y="12331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7150" cap="sq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75" name="Freeform 14"/>
          <p:cNvSpPr/>
          <p:nvPr/>
        </p:nvSpPr>
        <p:spPr>
          <a:xfrm>
            <a:off x="15110311" y="1028700"/>
            <a:ext cx="1949853" cy="17418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7" h="21600" fill="norm" stroke="1" extrusionOk="0">
                <a:moveTo>
                  <a:pt x="20992" y="12331"/>
                </a:moveTo>
                <a:lnTo>
                  <a:pt x="17015" y="20069"/>
                </a:lnTo>
                <a:cubicBezTo>
                  <a:pt x="16528" y="21017"/>
                  <a:pt x="15632" y="21600"/>
                  <a:pt x="14663" y="21600"/>
                </a:cubicBezTo>
                <a:lnTo>
                  <a:pt x="6693" y="21600"/>
                </a:lnTo>
                <a:cubicBezTo>
                  <a:pt x="5724" y="21600"/>
                  <a:pt x="4828" y="21017"/>
                  <a:pt x="4341" y="20069"/>
                </a:cubicBezTo>
                <a:lnTo>
                  <a:pt x="364" y="12331"/>
                </a:lnTo>
                <a:cubicBezTo>
                  <a:pt x="-122" y="11385"/>
                  <a:pt x="-122" y="10215"/>
                  <a:pt x="364" y="9269"/>
                </a:cubicBezTo>
                <a:lnTo>
                  <a:pt x="4341" y="1531"/>
                </a:lnTo>
                <a:cubicBezTo>
                  <a:pt x="4828" y="583"/>
                  <a:pt x="5724" y="0"/>
                  <a:pt x="6693" y="0"/>
                </a:cubicBezTo>
                <a:lnTo>
                  <a:pt x="14663" y="0"/>
                </a:lnTo>
                <a:cubicBezTo>
                  <a:pt x="15632" y="0"/>
                  <a:pt x="16528" y="583"/>
                  <a:pt x="17015" y="1531"/>
                </a:cubicBezTo>
                <a:lnTo>
                  <a:pt x="20992" y="9269"/>
                </a:lnTo>
                <a:cubicBezTo>
                  <a:pt x="21478" y="10215"/>
                  <a:pt x="21478" y="11385"/>
                  <a:pt x="20992" y="12331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7150" cap="sq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76" name="Freeform 17"/>
          <p:cNvSpPr/>
          <p:nvPr/>
        </p:nvSpPr>
        <p:spPr>
          <a:xfrm rot="16200000">
            <a:off x="9083167" y="-2978249"/>
            <a:ext cx="121667" cy="10895121"/>
          </a:xfrm>
          <a:prstGeom prst="rect">
            <a:avLst/>
          </a:prstGeom>
          <a:gradFill>
            <a:gsLst>
              <a:gs pos="0">
                <a:srgbClr val="E2C507">
                  <a:alpha val="0"/>
                </a:srgbClr>
              </a:gs>
              <a:gs pos="50000">
                <a:srgbClr val="E2C507"/>
              </a:gs>
              <a:gs pos="100000">
                <a:srgbClr val="E2C507">
                  <a:alpha val="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7" name="Freeform 20"/>
          <p:cNvSpPr/>
          <p:nvPr/>
        </p:nvSpPr>
        <p:spPr>
          <a:xfrm rot="16200000">
            <a:off x="9083935" y="689485"/>
            <a:ext cx="120127" cy="18287996"/>
          </a:xfrm>
          <a:prstGeom prst="rect">
            <a:avLst/>
          </a:prstGeom>
          <a:gradFill>
            <a:gsLst>
              <a:gs pos="0">
                <a:srgbClr val="E2C507">
                  <a:alpha val="0"/>
                </a:srgbClr>
              </a:gs>
              <a:gs pos="50000">
                <a:srgbClr val="E2C507"/>
              </a:gs>
              <a:gs pos="100000">
                <a:srgbClr val="E2C507">
                  <a:alpha val="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8" name="Freeform 62"/>
          <p:cNvSpPr/>
          <p:nvPr/>
        </p:nvSpPr>
        <p:spPr>
          <a:xfrm>
            <a:off x="12912660" y="9281387"/>
            <a:ext cx="5375340" cy="10437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79" name="Screenshot 2025-08-31 at 4.24.46 AM.png" descr="Screenshot 2025-08-31 at 4.24.46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64542" y="12332851"/>
            <a:ext cx="15817877" cy="1028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Screenshot 2025-08-29 at 10.50.26 AM.png" descr="Screenshot 2025-08-29 at 10.50.26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5552" y="3623029"/>
            <a:ext cx="8762778" cy="5766073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Link for prototype-"/>
          <p:cNvSpPr txBox="1"/>
          <p:nvPr/>
        </p:nvSpPr>
        <p:spPr>
          <a:xfrm>
            <a:off x="411389" y="2910043"/>
            <a:ext cx="11887940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u="sng">
                <a:solidFill>
                  <a:srgbClr val="FFFFFF"/>
                </a:solidFill>
              </a:defRPr>
            </a:lvl1pPr>
          </a:lstStyle>
          <a:p>
            <a:pPr/>
            <a:r>
              <a:t>Link for prototype- </a:t>
            </a:r>
          </a:p>
        </p:txBody>
      </p:sp>
      <p:pic>
        <p:nvPicPr>
          <p:cNvPr id="182" name="6643119e7c1e2a758033fcb10950ce3f3aa356abfa6bbf6fb84d0f1f5a396f91.png" descr="6643119e7c1e2a758033fcb10950ce3f3aa356abfa6bbf6fb84d0f1f5a396f9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60686" y="3614190"/>
            <a:ext cx="8675626" cy="57837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020D47"/>
            </a:gs>
            <a:gs pos="100000">
              <a:srgbClr val="020D47"/>
            </a:gs>
          </a:gsLst>
          <a:lin ang="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Box 2"/>
          <p:cNvSpPr txBox="1"/>
          <p:nvPr/>
        </p:nvSpPr>
        <p:spPr>
          <a:xfrm>
            <a:off x="3464274" y="1465124"/>
            <a:ext cx="11359452" cy="869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6800"/>
              </a:lnSpc>
              <a:defRPr b="1" sz="6100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/>
            <a:r>
              <a:t>Key Features </a:t>
            </a:r>
          </a:p>
        </p:txBody>
      </p:sp>
      <p:sp>
        <p:nvSpPr>
          <p:cNvPr id="185" name="TextBox 3"/>
          <p:cNvSpPr txBox="1"/>
          <p:nvPr/>
        </p:nvSpPr>
        <p:spPr>
          <a:xfrm>
            <a:off x="1028700" y="3543125"/>
            <a:ext cx="16230600" cy="1946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12700">
              <a:lnSpc>
                <a:spcPct val="135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sz="1500">
                <a:solidFill>
                  <a:srgbClr val="11111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.	</a:t>
            </a:r>
          </a:p>
          <a:p>
            <a:pPr algn="ctr">
              <a:lnSpc>
                <a:spcPts val="4400"/>
              </a:lnSpc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  <a:p>
            <a:pPr algn="ctr">
              <a:lnSpc>
                <a:spcPts val="4400"/>
              </a:lnSpc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</p:txBody>
      </p:sp>
      <p:sp>
        <p:nvSpPr>
          <p:cNvPr id="186" name="Freeform 5"/>
          <p:cNvSpPr/>
          <p:nvPr/>
        </p:nvSpPr>
        <p:spPr>
          <a:xfrm>
            <a:off x="-1332364" y="-2093073"/>
            <a:ext cx="4722128" cy="41861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5" h="21600" fill="norm" stroke="1" extrusionOk="0">
                <a:moveTo>
                  <a:pt x="21114" y="12032"/>
                </a:moveTo>
                <a:lnTo>
                  <a:pt x="16853" y="20368"/>
                </a:lnTo>
                <a:cubicBezTo>
                  <a:pt x="16463" y="21131"/>
                  <a:pt x="15746" y="21600"/>
                  <a:pt x="14971" y="21600"/>
                </a:cubicBezTo>
                <a:lnTo>
                  <a:pt x="6435" y="21600"/>
                </a:lnTo>
                <a:cubicBezTo>
                  <a:pt x="5660" y="21600"/>
                  <a:pt x="4943" y="21131"/>
                  <a:pt x="4553" y="20368"/>
                </a:cubicBezTo>
                <a:lnTo>
                  <a:pt x="292" y="12032"/>
                </a:lnTo>
                <a:cubicBezTo>
                  <a:pt x="-97" y="11270"/>
                  <a:pt x="-97" y="10330"/>
                  <a:pt x="292" y="9568"/>
                </a:cubicBezTo>
                <a:lnTo>
                  <a:pt x="4553" y="1232"/>
                </a:lnTo>
                <a:cubicBezTo>
                  <a:pt x="4943" y="469"/>
                  <a:pt x="5660" y="0"/>
                  <a:pt x="6435" y="0"/>
                </a:cubicBezTo>
                <a:lnTo>
                  <a:pt x="14971" y="0"/>
                </a:lnTo>
                <a:cubicBezTo>
                  <a:pt x="15746" y="0"/>
                  <a:pt x="16463" y="469"/>
                  <a:pt x="16853" y="1232"/>
                </a:cubicBezTo>
                <a:lnTo>
                  <a:pt x="21114" y="9568"/>
                </a:lnTo>
                <a:cubicBezTo>
                  <a:pt x="21503" y="10330"/>
                  <a:pt x="21503" y="11270"/>
                  <a:pt x="21114" y="12032"/>
                </a:cubicBezTo>
                <a:close/>
              </a:path>
            </a:pathLst>
          </a:custGeom>
          <a:solidFill>
            <a:srgbClr val="E2C50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7" name="Freeform 8"/>
          <p:cNvSpPr/>
          <p:nvPr/>
        </p:nvSpPr>
        <p:spPr>
          <a:xfrm>
            <a:off x="14898236" y="-2093073"/>
            <a:ext cx="4722128" cy="41861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5" h="21600" fill="norm" stroke="1" extrusionOk="0">
                <a:moveTo>
                  <a:pt x="21114" y="12032"/>
                </a:moveTo>
                <a:lnTo>
                  <a:pt x="16853" y="20368"/>
                </a:lnTo>
                <a:cubicBezTo>
                  <a:pt x="16463" y="21131"/>
                  <a:pt x="15746" y="21600"/>
                  <a:pt x="14971" y="21600"/>
                </a:cubicBezTo>
                <a:lnTo>
                  <a:pt x="6435" y="21600"/>
                </a:lnTo>
                <a:cubicBezTo>
                  <a:pt x="5660" y="21600"/>
                  <a:pt x="4943" y="21131"/>
                  <a:pt x="4553" y="20368"/>
                </a:cubicBezTo>
                <a:lnTo>
                  <a:pt x="292" y="12032"/>
                </a:lnTo>
                <a:cubicBezTo>
                  <a:pt x="-97" y="11270"/>
                  <a:pt x="-97" y="10330"/>
                  <a:pt x="292" y="9568"/>
                </a:cubicBezTo>
                <a:lnTo>
                  <a:pt x="4553" y="1232"/>
                </a:lnTo>
                <a:cubicBezTo>
                  <a:pt x="4943" y="469"/>
                  <a:pt x="5660" y="0"/>
                  <a:pt x="6435" y="0"/>
                </a:cubicBezTo>
                <a:lnTo>
                  <a:pt x="14971" y="0"/>
                </a:lnTo>
                <a:cubicBezTo>
                  <a:pt x="15746" y="0"/>
                  <a:pt x="16463" y="469"/>
                  <a:pt x="16853" y="1232"/>
                </a:cubicBezTo>
                <a:lnTo>
                  <a:pt x="21114" y="9568"/>
                </a:lnTo>
                <a:cubicBezTo>
                  <a:pt x="21503" y="10330"/>
                  <a:pt x="21503" y="11270"/>
                  <a:pt x="21114" y="12032"/>
                </a:cubicBezTo>
                <a:close/>
              </a:path>
            </a:pathLst>
          </a:custGeom>
          <a:solidFill>
            <a:srgbClr val="E2C50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8" name="Freeform 11"/>
          <p:cNvSpPr/>
          <p:nvPr/>
        </p:nvSpPr>
        <p:spPr>
          <a:xfrm>
            <a:off x="1231948" y="1028700"/>
            <a:ext cx="1949853" cy="17418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7" h="21600" fill="norm" stroke="1" extrusionOk="0">
                <a:moveTo>
                  <a:pt x="20992" y="12331"/>
                </a:moveTo>
                <a:lnTo>
                  <a:pt x="17015" y="20069"/>
                </a:lnTo>
                <a:cubicBezTo>
                  <a:pt x="16528" y="21017"/>
                  <a:pt x="15632" y="21600"/>
                  <a:pt x="14663" y="21600"/>
                </a:cubicBezTo>
                <a:lnTo>
                  <a:pt x="6693" y="21600"/>
                </a:lnTo>
                <a:cubicBezTo>
                  <a:pt x="5724" y="21600"/>
                  <a:pt x="4828" y="21017"/>
                  <a:pt x="4341" y="20069"/>
                </a:cubicBezTo>
                <a:lnTo>
                  <a:pt x="364" y="12331"/>
                </a:lnTo>
                <a:cubicBezTo>
                  <a:pt x="-122" y="11385"/>
                  <a:pt x="-122" y="10215"/>
                  <a:pt x="364" y="9269"/>
                </a:cubicBezTo>
                <a:lnTo>
                  <a:pt x="4341" y="1531"/>
                </a:lnTo>
                <a:cubicBezTo>
                  <a:pt x="4828" y="583"/>
                  <a:pt x="5724" y="0"/>
                  <a:pt x="6693" y="0"/>
                </a:cubicBezTo>
                <a:lnTo>
                  <a:pt x="14663" y="0"/>
                </a:lnTo>
                <a:cubicBezTo>
                  <a:pt x="15632" y="0"/>
                  <a:pt x="16528" y="583"/>
                  <a:pt x="17015" y="1531"/>
                </a:cubicBezTo>
                <a:lnTo>
                  <a:pt x="20992" y="9269"/>
                </a:lnTo>
                <a:cubicBezTo>
                  <a:pt x="21478" y="10215"/>
                  <a:pt x="21478" y="11385"/>
                  <a:pt x="20992" y="12331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7150" cap="sq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89" name="Freeform 14"/>
          <p:cNvSpPr/>
          <p:nvPr/>
        </p:nvSpPr>
        <p:spPr>
          <a:xfrm>
            <a:off x="15110311" y="1028700"/>
            <a:ext cx="1949853" cy="17418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7" h="21600" fill="norm" stroke="1" extrusionOk="0">
                <a:moveTo>
                  <a:pt x="20992" y="12331"/>
                </a:moveTo>
                <a:lnTo>
                  <a:pt x="17015" y="20069"/>
                </a:lnTo>
                <a:cubicBezTo>
                  <a:pt x="16528" y="21017"/>
                  <a:pt x="15632" y="21600"/>
                  <a:pt x="14663" y="21600"/>
                </a:cubicBezTo>
                <a:lnTo>
                  <a:pt x="6693" y="21600"/>
                </a:lnTo>
                <a:cubicBezTo>
                  <a:pt x="5724" y="21600"/>
                  <a:pt x="4828" y="21017"/>
                  <a:pt x="4341" y="20069"/>
                </a:cubicBezTo>
                <a:lnTo>
                  <a:pt x="364" y="12331"/>
                </a:lnTo>
                <a:cubicBezTo>
                  <a:pt x="-122" y="11385"/>
                  <a:pt x="-122" y="10215"/>
                  <a:pt x="364" y="9269"/>
                </a:cubicBezTo>
                <a:lnTo>
                  <a:pt x="4341" y="1531"/>
                </a:lnTo>
                <a:cubicBezTo>
                  <a:pt x="4828" y="583"/>
                  <a:pt x="5724" y="0"/>
                  <a:pt x="6693" y="0"/>
                </a:cubicBezTo>
                <a:lnTo>
                  <a:pt x="14663" y="0"/>
                </a:lnTo>
                <a:cubicBezTo>
                  <a:pt x="15632" y="0"/>
                  <a:pt x="16528" y="583"/>
                  <a:pt x="17015" y="1531"/>
                </a:cubicBezTo>
                <a:lnTo>
                  <a:pt x="20992" y="9269"/>
                </a:lnTo>
                <a:cubicBezTo>
                  <a:pt x="21478" y="10215"/>
                  <a:pt x="21478" y="11385"/>
                  <a:pt x="20992" y="12331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7150" cap="sq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90" name="Freeform 17"/>
          <p:cNvSpPr/>
          <p:nvPr/>
        </p:nvSpPr>
        <p:spPr>
          <a:xfrm rot="16200000">
            <a:off x="9083167" y="-2978249"/>
            <a:ext cx="121667" cy="10895121"/>
          </a:xfrm>
          <a:prstGeom prst="rect">
            <a:avLst/>
          </a:prstGeom>
          <a:gradFill>
            <a:gsLst>
              <a:gs pos="0">
                <a:srgbClr val="E2C507">
                  <a:alpha val="0"/>
                </a:srgbClr>
              </a:gs>
              <a:gs pos="50000">
                <a:srgbClr val="E2C507"/>
              </a:gs>
              <a:gs pos="100000">
                <a:srgbClr val="E2C507">
                  <a:alpha val="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1" name="Freeform 20"/>
          <p:cNvSpPr/>
          <p:nvPr/>
        </p:nvSpPr>
        <p:spPr>
          <a:xfrm rot="16200000">
            <a:off x="9083935" y="689485"/>
            <a:ext cx="120127" cy="18287996"/>
          </a:xfrm>
          <a:prstGeom prst="rect">
            <a:avLst/>
          </a:prstGeom>
          <a:gradFill>
            <a:gsLst>
              <a:gs pos="0">
                <a:srgbClr val="E2C507">
                  <a:alpha val="0"/>
                </a:srgbClr>
              </a:gs>
              <a:gs pos="50000">
                <a:srgbClr val="E2C507"/>
              </a:gs>
              <a:gs pos="100000">
                <a:srgbClr val="E2C507">
                  <a:alpha val="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2" name="Freeform 62"/>
          <p:cNvSpPr/>
          <p:nvPr/>
        </p:nvSpPr>
        <p:spPr>
          <a:xfrm>
            <a:off x="12912660" y="9281387"/>
            <a:ext cx="5375340" cy="10437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3" name="1. AI-Powered Assessment – Automated descriptive answer evaluation with NLP &amp; ML models.…"/>
          <p:cNvSpPr txBox="1"/>
          <p:nvPr/>
        </p:nvSpPr>
        <p:spPr>
          <a:xfrm>
            <a:off x="1804272" y="2647495"/>
            <a:ext cx="15291041" cy="6320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500"/>
            </a:pPr>
          </a:p>
          <a:p>
            <a:pPr>
              <a:defRPr sz="2500"/>
            </a:pPr>
            <a:r>
              <a:t>	</a:t>
            </a:r>
            <a:r>
              <a:rPr>
                <a:solidFill>
                  <a:srgbClr val="FFFFFF"/>
                </a:solidFill>
              </a:rPr>
              <a:t>1.	AI-Powered Assessment – Automated descriptive answer evaluation with NLP &amp; ML models.</a:t>
            </a:r>
            <a:endParaRPr>
              <a:solidFill>
                <a:srgbClr val="FFFFFF"/>
              </a:solidFill>
            </a:endParaRPr>
          </a:p>
          <a:p>
            <a:pPr>
              <a:defRPr sz="2500"/>
            </a:pPr>
            <a:endParaRPr>
              <a:solidFill>
                <a:srgbClr val="FFFFFF"/>
              </a:solidFill>
            </a:endParaRPr>
          </a:p>
          <a:p>
            <a:pPr>
              <a:defRPr sz="2500">
                <a:solidFill>
                  <a:srgbClr val="FFFFFF"/>
                </a:solidFill>
              </a:defRPr>
            </a:pPr>
            <a:r>
              <a:t>	2.	Text Humanization – Converts raw or complex writing into natural, engaging language.</a:t>
            </a:r>
          </a:p>
          <a:p>
            <a:pPr>
              <a:defRPr sz="2500">
                <a:solidFill>
                  <a:srgbClr val="FFFFFF"/>
                </a:solidFill>
              </a:defRPr>
            </a:pPr>
          </a:p>
          <a:p>
            <a:pPr>
              <a:defRPr sz="2500">
                <a:solidFill>
                  <a:srgbClr val="FFFFFF"/>
                </a:solidFill>
              </a:defRPr>
            </a:pPr>
            <a:r>
              <a:t>	3.	Summarization Tool – Condenses lengthy text into concise, student-friendly summaries.</a:t>
            </a:r>
          </a:p>
          <a:p>
            <a:pPr>
              <a:defRPr sz="2500">
                <a:solidFill>
                  <a:srgbClr val="FFFFFF"/>
                </a:solidFill>
              </a:defRPr>
            </a:pPr>
          </a:p>
          <a:p>
            <a:pPr>
              <a:defRPr sz="2500">
                <a:solidFill>
                  <a:srgbClr val="FFFFFF"/>
                </a:solidFill>
              </a:defRPr>
            </a:pPr>
            <a:r>
              <a:t>	4.	Translation Engine – Multi-language support to enable cross-language learning and communication.</a:t>
            </a:r>
          </a:p>
          <a:p>
            <a:pPr>
              <a:defRPr sz="2500">
                <a:solidFill>
                  <a:srgbClr val="FFFFFF"/>
                </a:solidFill>
              </a:defRPr>
            </a:pPr>
          </a:p>
          <a:p>
            <a:pPr>
              <a:defRPr sz="2500">
                <a:solidFill>
                  <a:srgbClr val="FFFFFF"/>
                </a:solidFill>
              </a:defRPr>
            </a:pPr>
            <a:r>
              <a:t>	5.	Peer Review System – Real-time collaborative editing and feedback among students.</a:t>
            </a:r>
          </a:p>
          <a:p>
            <a:pPr>
              <a:defRPr sz="2500">
                <a:solidFill>
                  <a:srgbClr val="FFFFFF"/>
                </a:solidFill>
              </a:defRPr>
            </a:pPr>
          </a:p>
          <a:p>
            <a:pPr>
              <a:defRPr sz="2500">
                <a:solidFill>
                  <a:srgbClr val="FFFFFF"/>
                </a:solidFill>
              </a:defRPr>
            </a:pPr>
            <a:r>
              <a:t>	6.	Integration with LMS – Seamless integration with existing platforms like Moodle, Google Classroom, etc.</a:t>
            </a:r>
          </a:p>
          <a:p>
            <a:pPr>
              <a:defRPr sz="2500">
                <a:solidFill>
                  <a:srgbClr val="FFFFFF"/>
                </a:solidFill>
              </a:defRPr>
            </a:pPr>
          </a:p>
          <a:p>
            <a:pPr>
              <a:defRPr sz="2500">
                <a:solidFill>
                  <a:srgbClr val="FFFFFF"/>
                </a:solidFill>
              </a:defRPr>
            </a:pPr>
            <a:r>
              <a:t>	8.	Multilingual Inclusivity – Support for diverse learners across different regions and languages.</a:t>
            </a:r>
          </a:p>
          <a:p>
            <a:pPr>
              <a:defRPr sz="2500">
                <a:solidFill>
                  <a:srgbClr val="FFFFFF"/>
                </a:solidFill>
              </a:defRPr>
            </a:pPr>
          </a:p>
          <a:p>
            <a:pPr>
              <a:defRPr sz="2500">
                <a:solidFill>
                  <a:srgbClr val="FFFFFF"/>
                </a:solidFill>
              </a:defRPr>
            </a:pPr>
            <a:r>
              <a:t>	10.	Cross-Platform Access – Available as a mobile app and web application with responsive UI.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020D47"/>
            </a:gs>
            <a:gs pos="100000">
              <a:srgbClr val="020D47"/>
            </a:gs>
          </a:gsLst>
          <a:lin ang="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Box 2"/>
          <p:cNvSpPr txBox="1"/>
          <p:nvPr/>
        </p:nvSpPr>
        <p:spPr>
          <a:xfrm>
            <a:off x="3556024" y="1331940"/>
            <a:ext cx="11359451" cy="869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6800"/>
              </a:lnSpc>
              <a:defRPr b="1" sz="6100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/>
            <a:r>
              <a:t>Technical Approach</a:t>
            </a:r>
          </a:p>
        </p:txBody>
      </p:sp>
      <p:sp>
        <p:nvSpPr>
          <p:cNvPr id="196" name="TextBox 3"/>
          <p:cNvSpPr txBox="1"/>
          <p:nvPr/>
        </p:nvSpPr>
        <p:spPr>
          <a:xfrm>
            <a:off x="3732033" y="3404972"/>
            <a:ext cx="11007434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Backend: FastAPI (Gemini), firebase firestore(Data base)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Frontend: Tailwind, Html, CSS and Java Script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Classification: Keyword-based + NLP</a:t>
            </a:r>
          </a:p>
        </p:txBody>
      </p:sp>
      <p:sp>
        <p:nvSpPr>
          <p:cNvPr id="197" name="Freeform 5"/>
          <p:cNvSpPr/>
          <p:nvPr/>
        </p:nvSpPr>
        <p:spPr>
          <a:xfrm>
            <a:off x="-133521" y="14188"/>
            <a:ext cx="3743707" cy="22830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5" h="21600" fill="norm" stroke="1" extrusionOk="0">
                <a:moveTo>
                  <a:pt x="21114" y="12032"/>
                </a:moveTo>
                <a:lnTo>
                  <a:pt x="16853" y="20368"/>
                </a:lnTo>
                <a:cubicBezTo>
                  <a:pt x="16463" y="21131"/>
                  <a:pt x="15746" y="21600"/>
                  <a:pt x="14971" y="21600"/>
                </a:cubicBezTo>
                <a:lnTo>
                  <a:pt x="6435" y="21600"/>
                </a:lnTo>
                <a:cubicBezTo>
                  <a:pt x="5660" y="21600"/>
                  <a:pt x="4943" y="21131"/>
                  <a:pt x="4553" y="20368"/>
                </a:cubicBezTo>
                <a:lnTo>
                  <a:pt x="292" y="12032"/>
                </a:lnTo>
                <a:cubicBezTo>
                  <a:pt x="-97" y="11270"/>
                  <a:pt x="-97" y="10330"/>
                  <a:pt x="292" y="9568"/>
                </a:cubicBezTo>
                <a:lnTo>
                  <a:pt x="4553" y="1232"/>
                </a:lnTo>
                <a:cubicBezTo>
                  <a:pt x="4943" y="469"/>
                  <a:pt x="5660" y="0"/>
                  <a:pt x="6435" y="0"/>
                </a:cubicBezTo>
                <a:lnTo>
                  <a:pt x="14971" y="0"/>
                </a:lnTo>
                <a:cubicBezTo>
                  <a:pt x="15746" y="0"/>
                  <a:pt x="16463" y="469"/>
                  <a:pt x="16853" y="1232"/>
                </a:cubicBezTo>
                <a:lnTo>
                  <a:pt x="21114" y="9568"/>
                </a:lnTo>
                <a:cubicBezTo>
                  <a:pt x="21503" y="10330"/>
                  <a:pt x="21503" y="11270"/>
                  <a:pt x="21114" y="12032"/>
                </a:cubicBezTo>
                <a:close/>
              </a:path>
            </a:pathLst>
          </a:custGeom>
          <a:solidFill>
            <a:srgbClr val="E2C50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8" name="Freeform 8"/>
          <p:cNvSpPr/>
          <p:nvPr/>
        </p:nvSpPr>
        <p:spPr>
          <a:xfrm>
            <a:off x="14680533" y="-54378"/>
            <a:ext cx="3743707" cy="21019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5" h="21600" fill="norm" stroke="1" extrusionOk="0">
                <a:moveTo>
                  <a:pt x="21114" y="12032"/>
                </a:moveTo>
                <a:lnTo>
                  <a:pt x="16853" y="20368"/>
                </a:lnTo>
                <a:cubicBezTo>
                  <a:pt x="16463" y="21131"/>
                  <a:pt x="15746" y="21600"/>
                  <a:pt x="14971" y="21600"/>
                </a:cubicBezTo>
                <a:lnTo>
                  <a:pt x="6435" y="21600"/>
                </a:lnTo>
                <a:cubicBezTo>
                  <a:pt x="5660" y="21600"/>
                  <a:pt x="4943" y="21131"/>
                  <a:pt x="4553" y="20368"/>
                </a:cubicBezTo>
                <a:lnTo>
                  <a:pt x="292" y="12032"/>
                </a:lnTo>
                <a:cubicBezTo>
                  <a:pt x="-97" y="11270"/>
                  <a:pt x="-97" y="10330"/>
                  <a:pt x="292" y="9568"/>
                </a:cubicBezTo>
                <a:lnTo>
                  <a:pt x="4553" y="1232"/>
                </a:lnTo>
                <a:cubicBezTo>
                  <a:pt x="4943" y="469"/>
                  <a:pt x="5660" y="0"/>
                  <a:pt x="6435" y="0"/>
                </a:cubicBezTo>
                <a:lnTo>
                  <a:pt x="14971" y="0"/>
                </a:lnTo>
                <a:cubicBezTo>
                  <a:pt x="15746" y="0"/>
                  <a:pt x="16463" y="469"/>
                  <a:pt x="16853" y="1232"/>
                </a:cubicBezTo>
                <a:lnTo>
                  <a:pt x="21114" y="9568"/>
                </a:lnTo>
                <a:cubicBezTo>
                  <a:pt x="21503" y="10330"/>
                  <a:pt x="21503" y="11270"/>
                  <a:pt x="21114" y="12032"/>
                </a:cubicBezTo>
                <a:close/>
              </a:path>
            </a:pathLst>
          </a:custGeom>
          <a:solidFill>
            <a:srgbClr val="E2C50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9" name="Freeform 11"/>
          <p:cNvSpPr/>
          <p:nvPr/>
        </p:nvSpPr>
        <p:spPr>
          <a:xfrm>
            <a:off x="1231948" y="1028700"/>
            <a:ext cx="1949853" cy="17418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7" h="21600" fill="norm" stroke="1" extrusionOk="0">
                <a:moveTo>
                  <a:pt x="20992" y="12331"/>
                </a:moveTo>
                <a:lnTo>
                  <a:pt x="17015" y="20069"/>
                </a:lnTo>
                <a:cubicBezTo>
                  <a:pt x="16528" y="21017"/>
                  <a:pt x="15632" y="21600"/>
                  <a:pt x="14663" y="21600"/>
                </a:cubicBezTo>
                <a:lnTo>
                  <a:pt x="6693" y="21600"/>
                </a:lnTo>
                <a:cubicBezTo>
                  <a:pt x="5724" y="21600"/>
                  <a:pt x="4828" y="21017"/>
                  <a:pt x="4341" y="20069"/>
                </a:cubicBezTo>
                <a:lnTo>
                  <a:pt x="364" y="12331"/>
                </a:lnTo>
                <a:cubicBezTo>
                  <a:pt x="-122" y="11385"/>
                  <a:pt x="-122" y="10215"/>
                  <a:pt x="364" y="9269"/>
                </a:cubicBezTo>
                <a:lnTo>
                  <a:pt x="4341" y="1531"/>
                </a:lnTo>
                <a:cubicBezTo>
                  <a:pt x="4828" y="583"/>
                  <a:pt x="5724" y="0"/>
                  <a:pt x="6693" y="0"/>
                </a:cubicBezTo>
                <a:lnTo>
                  <a:pt x="14663" y="0"/>
                </a:lnTo>
                <a:cubicBezTo>
                  <a:pt x="15632" y="0"/>
                  <a:pt x="16528" y="583"/>
                  <a:pt x="17015" y="1531"/>
                </a:cubicBezTo>
                <a:lnTo>
                  <a:pt x="20992" y="9269"/>
                </a:lnTo>
                <a:cubicBezTo>
                  <a:pt x="21478" y="10215"/>
                  <a:pt x="21478" y="11385"/>
                  <a:pt x="20992" y="12331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7150" cap="sq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00" name="Freeform 14"/>
          <p:cNvSpPr/>
          <p:nvPr/>
        </p:nvSpPr>
        <p:spPr>
          <a:xfrm>
            <a:off x="15110311" y="1028700"/>
            <a:ext cx="1949853" cy="17418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7" h="21600" fill="norm" stroke="1" extrusionOk="0">
                <a:moveTo>
                  <a:pt x="20992" y="12331"/>
                </a:moveTo>
                <a:lnTo>
                  <a:pt x="17015" y="20069"/>
                </a:lnTo>
                <a:cubicBezTo>
                  <a:pt x="16528" y="21017"/>
                  <a:pt x="15632" y="21600"/>
                  <a:pt x="14663" y="21600"/>
                </a:cubicBezTo>
                <a:lnTo>
                  <a:pt x="6693" y="21600"/>
                </a:lnTo>
                <a:cubicBezTo>
                  <a:pt x="5724" y="21600"/>
                  <a:pt x="4828" y="21017"/>
                  <a:pt x="4341" y="20069"/>
                </a:cubicBezTo>
                <a:lnTo>
                  <a:pt x="364" y="12331"/>
                </a:lnTo>
                <a:cubicBezTo>
                  <a:pt x="-122" y="11385"/>
                  <a:pt x="-122" y="10215"/>
                  <a:pt x="364" y="9269"/>
                </a:cubicBezTo>
                <a:lnTo>
                  <a:pt x="4341" y="1531"/>
                </a:lnTo>
                <a:cubicBezTo>
                  <a:pt x="4828" y="583"/>
                  <a:pt x="5724" y="0"/>
                  <a:pt x="6693" y="0"/>
                </a:cubicBezTo>
                <a:lnTo>
                  <a:pt x="14663" y="0"/>
                </a:lnTo>
                <a:cubicBezTo>
                  <a:pt x="15632" y="0"/>
                  <a:pt x="16528" y="583"/>
                  <a:pt x="17015" y="1531"/>
                </a:cubicBezTo>
                <a:lnTo>
                  <a:pt x="20992" y="9269"/>
                </a:lnTo>
                <a:cubicBezTo>
                  <a:pt x="21478" y="10215"/>
                  <a:pt x="21478" y="11385"/>
                  <a:pt x="20992" y="12331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7150" cap="sq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01" name="Freeform 17"/>
          <p:cNvSpPr/>
          <p:nvPr/>
        </p:nvSpPr>
        <p:spPr>
          <a:xfrm rot="16200000">
            <a:off x="9083167" y="-2978249"/>
            <a:ext cx="121667" cy="10895121"/>
          </a:xfrm>
          <a:prstGeom prst="rect">
            <a:avLst/>
          </a:prstGeom>
          <a:gradFill>
            <a:gsLst>
              <a:gs pos="0">
                <a:srgbClr val="E2C507">
                  <a:alpha val="0"/>
                </a:srgbClr>
              </a:gs>
              <a:gs pos="50000">
                <a:srgbClr val="E2C507"/>
              </a:gs>
              <a:gs pos="100000">
                <a:srgbClr val="E2C507">
                  <a:alpha val="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02" name="Freeform 20"/>
          <p:cNvSpPr/>
          <p:nvPr/>
        </p:nvSpPr>
        <p:spPr>
          <a:xfrm rot="16200000">
            <a:off x="9083935" y="689485"/>
            <a:ext cx="120127" cy="18287996"/>
          </a:xfrm>
          <a:prstGeom prst="rect">
            <a:avLst/>
          </a:prstGeom>
          <a:gradFill>
            <a:gsLst>
              <a:gs pos="0">
                <a:srgbClr val="E2C507">
                  <a:alpha val="0"/>
                </a:srgbClr>
              </a:gs>
              <a:gs pos="50000">
                <a:srgbClr val="E2C507"/>
              </a:gs>
              <a:gs pos="100000">
                <a:srgbClr val="E2C507">
                  <a:alpha val="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03" name="Freeform 62"/>
          <p:cNvSpPr/>
          <p:nvPr/>
        </p:nvSpPr>
        <p:spPr>
          <a:xfrm>
            <a:off x="12912660" y="9281387"/>
            <a:ext cx="5375340" cy="10437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04" name="Gemini_Generated_Image_36a5bq36a5bq36a5.png" descr="Gemini_Generated_Image_36a5bq36a5bq36a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25258" y="5050844"/>
            <a:ext cx="4600704" cy="46007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020D47"/>
            </a:gs>
            <a:gs pos="100000">
              <a:srgbClr val="020D47"/>
            </a:gs>
          </a:gsLst>
          <a:lin ang="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Box 2"/>
          <p:cNvSpPr txBox="1"/>
          <p:nvPr/>
        </p:nvSpPr>
        <p:spPr>
          <a:xfrm>
            <a:off x="3047624" y="6494421"/>
            <a:ext cx="11359451" cy="869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6800"/>
              </a:lnSpc>
              <a:defRPr b="1" sz="6100" u="sng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/>
            <a:r>
              <a:t>Research &amp; References</a:t>
            </a:r>
          </a:p>
        </p:txBody>
      </p:sp>
      <p:sp>
        <p:nvSpPr>
          <p:cNvPr id="207" name="TextBox 3"/>
          <p:cNvSpPr txBox="1"/>
          <p:nvPr/>
        </p:nvSpPr>
        <p:spPr>
          <a:xfrm>
            <a:off x="612049" y="7818753"/>
            <a:ext cx="16230601" cy="1658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1" marL="690880" indent="-345440" algn="ctr">
              <a:lnSpc>
                <a:spcPts val="4400"/>
              </a:lnSpc>
              <a:buSzPct val="100000"/>
              <a:buFont typeface="Arial"/>
              <a:buChar char="•"/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AI in Education (IEEE, Springer research papers).</a:t>
            </a:r>
          </a:p>
          <a:p>
            <a:pPr lvl="1" marL="690880" indent="-345440" algn="ctr">
              <a:lnSpc>
                <a:spcPts val="4400"/>
              </a:lnSpc>
              <a:buSzPct val="100000"/>
              <a:buFont typeface="Arial"/>
              <a:buChar char="•"/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EdTech platforms like Duolingo, Coursera (AI personalization examples).</a:t>
            </a:r>
          </a:p>
          <a:p>
            <a:pPr lvl="1" marL="690880" indent="-345440" algn="ctr">
              <a:lnSpc>
                <a:spcPts val="4400"/>
              </a:lnSpc>
              <a:buSzPct val="100000"/>
              <a:buFont typeface="Arial"/>
              <a:buChar char="•"/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NLP-based grading systems (automated essay research).</a:t>
            </a:r>
          </a:p>
        </p:txBody>
      </p:sp>
      <p:sp>
        <p:nvSpPr>
          <p:cNvPr id="208" name="Freeform 5"/>
          <p:cNvSpPr/>
          <p:nvPr/>
        </p:nvSpPr>
        <p:spPr>
          <a:xfrm>
            <a:off x="-1332364" y="-2093073"/>
            <a:ext cx="4722128" cy="41861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5" h="21600" fill="norm" stroke="1" extrusionOk="0">
                <a:moveTo>
                  <a:pt x="21114" y="12032"/>
                </a:moveTo>
                <a:lnTo>
                  <a:pt x="16853" y="20368"/>
                </a:lnTo>
                <a:cubicBezTo>
                  <a:pt x="16463" y="21131"/>
                  <a:pt x="15746" y="21600"/>
                  <a:pt x="14971" y="21600"/>
                </a:cubicBezTo>
                <a:lnTo>
                  <a:pt x="6435" y="21600"/>
                </a:lnTo>
                <a:cubicBezTo>
                  <a:pt x="5660" y="21600"/>
                  <a:pt x="4943" y="21131"/>
                  <a:pt x="4553" y="20368"/>
                </a:cubicBezTo>
                <a:lnTo>
                  <a:pt x="292" y="12032"/>
                </a:lnTo>
                <a:cubicBezTo>
                  <a:pt x="-97" y="11270"/>
                  <a:pt x="-97" y="10330"/>
                  <a:pt x="292" y="9568"/>
                </a:cubicBezTo>
                <a:lnTo>
                  <a:pt x="4553" y="1232"/>
                </a:lnTo>
                <a:cubicBezTo>
                  <a:pt x="4943" y="469"/>
                  <a:pt x="5660" y="0"/>
                  <a:pt x="6435" y="0"/>
                </a:cubicBezTo>
                <a:lnTo>
                  <a:pt x="14971" y="0"/>
                </a:lnTo>
                <a:cubicBezTo>
                  <a:pt x="15746" y="0"/>
                  <a:pt x="16463" y="469"/>
                  <a:pt x="16853" y="1232"/>
                </a:cubicBezTo>
                <a:lnTo>
                  <a:pt x="21114" y="9568"/>
                </a:lnTo>
                <a:cubicBezTo>
                  <a:pt x="21503" y="10330"/>
                  <a:pt x="21503" y="11270"/>
                  <a:pt x="21114" y="12032"/>
                </a:cubicBezTo>
                <a:close/>
              </a:path>
            </a:pathLst>
          </a:custGeom>
          <a:solidFill>
            <a:srgbClr val="E2C50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09" name="Freeform 8"/>
          <p:cNvSpPr/>
          <p:nvPr/>
        </p:nvSpPr>
        <p:spPr>
          <a:xfrm>
            <a:off x="14898236" y="-2093073"/>
            <a:ext cx="4722128" cy="41861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5" h="21600" fill="norm" stroke="1" extrusionOk="0">
                <a:moveTo>
                  <a:pt x="21114" y="12032"/>
                </a:moveTo>
                <a:lnTo>
                  <a:pt x="16853" y="20368"/>
                </a:lnTo>
                <a:cubicBezTo>
                  <a:pt x="16463" y="21131"/>
                  <a:pt x="15746" y="21600"/>
                  <a:pt x="14971" y="21600"/>
                </a:cubicBezTo>
                <a:lnTo>
                  <a:pt x="6435" y="21600"/>
                </a:lnTo>
                <a:cubicBezTo>
                  <a:pt x="5660" y="21600"/>
                  <a:pt x="4943" y="21131"/>
                  <a:pt x="4553" y="20368"/>
                </a:cubicBezTo>
                <a:lnTo>
                  <a:pt x="292" y="12032"/>
                </a:lnTo>
                <a:cubicBezTo>
                  <a:pt x="-97" y="11270"/>
                  <a:pt x="-97" y="10330"/>
                  <a:pt x="292" y="9568"/>
                </a:cubicBezTo>
                <a:lnTo>
                  <a:pt x="4553" y="1232"/>
                </a:lnTo>
                <a:cubicBezTo>
                  <a:pt x="4943" y="469"/>
                  <a:pt x="5660" y="0"/>
                  <a:pt x="6435" y="0"/>
                </a:cubicBezTo>
                <a:lnTo>
                  <a:pt x="14971" y="0"/>
                </a:lnTo>
                <a:cubicBezTo>
                  <a:pt x="15746" y="0"/>
                  <a:pt x="16463" y="469"/>
                  <a:pt x="16853" y="1232"/>
                </a:cubicBezTo>
                <a:lnTo>
                  <a:pt x="21114" y="9568"/>
                </a:lnTo>
                <a:cubicBezTo>
                  <a:pt x="21503" y="10330"/>
                  <a:pt x="21503" y="11270"/>
                  <a:pt x="21114" y="12032"/>
                </a:cubicBezTo>
                <a:close/>
              </a:path>
            </a:pathLst>
          </a:custGeom>
          <a:solidFill>
            <a:srgbClr val="E2C50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10" name="Freeform 11"/>
          <p:cNvSpPr/>
          <p:nvPr/>
        </p:nvSpPr>
        <p:spPr>
          <a:xfrm>
            <a:off x="1231948" y="1028700"/>
            <a:ext cx="1949853" cy="17418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7" h="21600" fill="norm" stroke="1" extrusionOk="0">
                <a:moveTo>
                  <a:pt x="20992" y="12331"/>
                </a:moveTo>
                <a:lnTo>
                  <a:pt x="17015" y="20069"/>
                </a:lnTo>
                <a:cubicBezTo>
                  <a:pt x="16528" y="21017"/>
                  <a:pt x="15632" y="21600"/>
                  <a:pt x="14663" y="21600"/>
                </a:cubicBezTo>
                <a:lnTo>
                  <a:pt x="6693" y="21600"/>
                </a:lnTo>
                <a:cubicBezTo>
                  <a:pt x="5724" y="21600"/>
                  <a:pt x="4828" y="21017"/>
                  <a:pt x="4341" y="20069"/>
                </a:cubicBezTo>
                <a:lnTo>
                  <a:pt x="364" y="12331"/>
                </a:lnTo>
                <a:cubicBezTo>
                  <a:pt x="-122" y="11385"/>
                  <a:pt x="-122" y="10215"/>
                  <a:pt x="364" y="9269"/>
                </a:cubicBezTo>
                <a:lnTo>
                  <a:pt x="4341" y="1531"/>
                </a:lnTo>
                <a:cubicBezTo>
                  <a:pt x="4828" y="583"/>
                  <a:pt x="5724" y="0"/>
                  <a:pt x="6693" y="0"/>
                </a:cubicBezTo>
                <a:lnTo>
                  <a:pt x="14663" y="0"/>
                </a:lnTo>
                <a:cubicBezTo>
                  <a:pt x="15632" y="0"/>
                  <a:pt x="16528" y="583"/>
                  <a:pt x="17015" y="1531"/>
                </a:cubicBezTo>
                <a:lnTo>
                  <a:pt x="20992" y="9269"/>
                </a:lnTo>
                <a:cubicBezTo>
                  <a:pt x="21478" y="10215"/>
                  <a:pt x="21478" y="11385"/>
                  <a:pt x="20992" y="12331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7150" cap="sq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11" name="Freeform 14"/>
          <p:cNvSpPr/>
          <p:nvPr/>
        </p:nvSpPr>
        <p:spPr>
          <a:xfrm>
            <a:off x="15110311" y="1028700"/>
            <a:ext cx="1949853" cy="17418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7" h="21600" fill="norm" stroke="1" extrusionOk="0">
                <a:moveTo>
                  <a:pt x="20992" y="12331"/>
                </a:moveTo>
                <a:lnTo>
                  <a:pt x="17015" y="20069"/>
                </a:lnTo>
                <a:cubicBezTo>
                  <a:pt x="16528" y="21017"/>
                  <a:pt x="15632" y="21600"/>
                  <a:pt x="14663" y="21600"/>
                </a:cubicBezTo>
                <a:lnTo>
                  <a:pt x="6693" y="21600"/>
                </a:lnTo>
                <a:cubicBezTo>
                  <a:pt x="5724" y="21600"/>
                  <a:pt x="4828" y="21017"/>
                  <a:pt x="4341" y="20069"/>
                </a:cubicBezTo>
                <a:lnTo>
                  <a:pt x="364" y="12331"/>
                </a:lnTo>
                <a:cubicBezTo>
                  <a:pt x="-122" y="11385"/>
                  <a:pt x="-122" y="10215"/>
                  <a:pt x="364" y="9269"/>
                </a:cubicBezTo>
                <a:lnTo>
                  <a:pt x="4341" y="1531"/>
                </a:lnTo>
                <a:cubicBezTo>
                  <a:pt x="4828" y="583"/>
                  <a:pt x="5724" y="0"/>
                  <a:pt x="6693" y="0"/>
                </a:cubicBezTo>
                <a:lnTo>
                  <a:pt x="14663" y="0"/>
                </a:lnTo>
                <a:cubicBezTo>
                  <a:pt x="15632" y="0"/>
                  <a:pt x="16528" y="583"/>
                  <a:pt x="17015" y="1531"/>
                </a:cubicBezTo>
                <a:lnTo>
                  <a:pt x="20992" y="9269"/>
                </a:lnTo>
                <a:cubicBezTo>
                  <a:pt x="21478" y="10215"/>
                  <a:pt x="21478" y="11385"/>
                  <a:pt x="20992" y="12331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7150" cap="sq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12" name="Freeform 17"/>
          <p:cNvSpPr/>
          <p:nvPr/>
        </p:nvSpPr>
        <p:spPr>
          <a:xfrm rot="16200000">
            <a:off x="9083167" y="-2978249"/>
            <a:ext cx="121667" cy="10895121"/>
          </a:xfrm>
          <a:prstGeom prst="rect">
            <a:avLst/>
          </a:prstGeom>
          <a:gradFill>
            <a:gsLst>
              <a:gs pos="0">
                <a:srgbClr val="E2C507">
                  <a:alpha val="0"/>
                </a:srgbClr>
              </a:gs>
              <a:gs pos="50000">
                <a:srgbClr val="E2C507"/>
              </a:gs>
              <a:gs pos="100000">
                <a:srgbClr val="E2C507">
                  <a:alpha val="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13" name="Freeform 20"/>
          <p:cNvSpPr/>
          <p:nvPr/>
        </p:nvSpPr>
        <p:spPr>
          <a:xfrm rot="16200000">
            <a:off x="9083935" y="689485"/>
            <a:ext cx="120127" cy="18287996"/>
          </a:xfrm>
          <a:prstGeom prst="rect">
            <a:avLst/>
          </a:prstGeom>
          <a:gradFill>
            <a:gsLst>
              <a:gs pos="0">
                <a:srgbClr val="E2C507">
                  <a:alpha val="0"/>
                </a:srgbClr>
              </a:gs>
              <a:gs pos="50000">
                <a:srgbClr val="E2C507"/>
              </a:gs>
              <a:gs pos="100000">
                <a:srgbClr val="E2C507">
                  <a:alpha val="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14" name="Freeform 62"/>
          <p:cNvSpPr/>
          <p:nvPr/>
        </p:nvSpPr>
        <p:spPr>
          <a:xfrm>
            <a:off x="12912660" y="9281387"/>
            <a:ext cx="5375340" cy="10437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15" name="Expected Outcomes"/>
          <p:cNvSpPr txBox="1"/>
          <p:nvPr/>
        </p:nvSpPr>
        <p:spPr>
          <a:xfrm>
            <a:off x="6284177" y="1363348"/>
            <a:ext cx="6522876" cy="1885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12700">
              <a:lnSpc>
                <a:spcPct val="135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sz="4600">
                <a:solidFill>
                  <a:srgbClr val="11111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 </a:t>
            </a:r>
            <a:r>
              <a:rPr>
                <a:solidFill>
                  <a:srgbClr val="FFFFFF"/>
                </a:solidFill>
              </a:rPr>
              <a:t>Expected Outcomes</a:t>
            </a:r>
            <a:endParaRPr b="0">
              <a:solidFill>
                <a:srgbClr val="FFFFFF"/>
              </a:solidFill>
            </a:endParaRPr>
          </a:p>
        </p:txBody>
      </p:sp>
      <p:sp>
        <p:nvSpPr>
          <p:cNvPr id="216" name="Faster &amp; Fair Evaluation – Reduced manual grading effort, instant feedback for students.…"/>
          <p:cNvSpPr txBox="1"/>
          <p:nvPr/>
        </p:nvSpPr>
        <p:spPr>
          <a:xfrm>
            <a:off x="1163351" y="3198247"/>
            <a:ext cx="15524807" cy="3158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12700">
              <a:lnSpc>
                <a:spcPct val="135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sz="1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   </a:t>
            </a:r>
            <a:r>
              <a:rPr sz="2000">
                <a:latin typeface="Helvetica Neue"/>
                <a:ea typeface="Helvetica Neue"/>
                <a:cs typeface="Helvetica Neue"/>
                <a:sym typeface="Helvetica Neue"/>
              </a:rPr>
              <a:t>Faster &amp; Fair Evaluation</a:t>
            </a:r>
            <a:r>
              <a:rPr sz="2000"/>
              <a:t> – Reduced manual grading effort, instant feedback for students.</a:t>
            </a:r>
            <a:endParaRPr sz="2000"/>
          </a:p>
          <a:p>
            <a:pPr marL="165100" indent="-165100" defTabSz="12700">
              <a:lnSpc>
                <a:spcPct val="135000"/>
              </a:lnSpc>
              <a:spcBef>
                <a:spcPts val="1200"/>
              </a:spcBef>
              <a:tabLst>
                <a:tab pos="63500" algn="r"/>
                <a:tab pos="165100" algn="l"/>
              </a:tabLst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	•	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Improved Comprehension</a:t>
            </a:r>
            <a:r>
              <a:t> – Summaries and humanized text help learners grasp complex content easily.</a:t>
            </a:r>
          </a:p>
          <a:p>
            <a:pPr marL="165100" indent="-165100" defTabSz="12700">
              <a:lnSpc>
                <a:spcPct val="135000"/>
              </a:lnSpc>
              <a:spcBef>
                <a:spcPts val="1200"/>
              </a:spcBef>
              <a:tabLst>
                <a:tab pos="63500" algn="r"/>
                <a:tab pos="165100" algn="l"/>
              </a:tabLst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	•	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Global Collaboration</a:t>
            </a:r>
            <a:r>
              <a:t> – Multilingual translation and peer review break communication barriers.</a:t>
            </a:r>
          </a:p>
          <a:p>
            <a:pPr marL="165100" indent="-165100" defTabSz="12700">
              <a:lnSpc>
                <a:spcPct val="135000"/>
              </a:lnSpc>
              <a:spcBef>
                <a:spcPts val="1200"/>
              </a:spcBef>
              <a:tabLst>
                <a:tab pos="63500" algn="r"/>
                <a:tab pos="165100" algn="l"/>
              </a:tabLst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	•	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Scalability</a:t>
            </a:r>
            <a:r>
              <a:t> – Usable for schools, colleges, and online platforms with large student bases.</a:t>
            </a:r>
          </a:p>
          <a:p>
            <a:pPr marL="165100" indent="-165100" defTabSz="12700">
              <a:lnSpc>
                <a:spcPct val="135000"/>
              </a:lnSpc>
              <a:spcBef>
                <a:spcPts val="1200"/>
              </a:spcBef>
              <a:tabLst>
                <a:tab pos="63500" algn="r"/>
                <a:tab pos="165100" algn="l"/>
              </a:tabLst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	•	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Research Contribution</a:t>
            </a:r>
            <a:r>
              <a:t> – Adds to the growing field of AI in Education (AIED) with unique integration of assessment + collaboration + inclusivity.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020D47"/>
            </a:gs>
            <a:gs pos="100000">
              <a:srgbClr val="020D47"/>
            </a:gs>
          </a:gsLst>
          <a:lin ang="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Box 2"/>
          <p:cNvSpPr txBox="1"/>
          <p:nvPr/>
        </p:nvSpPr>
        <p:spPr>
          <a:xfrm>
            <a:off x="3464274" y="347600"/>
            <a:ext cx="11359452" cy="17326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6800"/>
              </a:lnSpc>
              <a:defRPr b="1" sz="6100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/>
            <a:r>
              <a:t>Potential Challenges and Opportunities</a:t>
            </a:r>
          </a:p>
        </p:txBody>
      </p:sp>
      <p:sp>
        <p:nvSpPr>
          <p:cNvPr id="219" name="TextBox 3"/>
          <p:cNvSpPr txBox="1"/>
          <p:nvPr/>
        </p:nvSpPr>
        <p:spPr>
          <a:xfrm>
            <a:off x="482092" y="2533763"/>
            <a:ext cx="17796155" cy="12275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4400"/>
              </a:lnSpc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rPr b="1" u="sng"/>
              <a:t>Potential Challenges</a:t>
            </a:r>
            <a:r>
              <a:t>:</a:t>
            </a:r>
          </a:p>
          <a:p>
            <a:pPr algn="ctr">
              <a:lnSpc>
                <a:spcPts val="4400"/>
              </a:lnSpc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 1. Data Privacy &amp; Security – Protecting students’ personal and academic data from misuse.</a:t>
            </a:r>
          </a:p>
          <a:p>
            <a:pPr algn="ctr">
              <a:lnSpc>
                <a:spcPts val="4400"/>
              </a:lnSpc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 2. Technical Limitations – Requires strong infrastructure (internet, devices, servers) which may not be available everywhere.</a:t>
            </a:r>
          </a:p>
          <a:p>
            <a:pPr algn="ctr">
              <a:lnSpc>
                <a:spcPts val="4400"/>
              </a:lnSpc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 3. Cost &amp; Maintenance – Developing and maintaining AI-powered tools can be expensive.</a:t>
            </a:r>
          </a:p>
          <a:p>
            <a:pPr algn="ctr">
              <a:lnSpc>
                <a:spcPts val="4400"/>
              </a:lnSpc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rPr b="1" u="sng"/>
              <a:t>Opportunities</a:t>
            </a:r>
            <a:r>
              <a:t>:</a:t>
            </a:r>
          </a:p>
          <a:p>
            <a:pPr algn="ctr">
              <a:lnSpc>
                <a:spcPts val="4400"/>
              </a:lnSpc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 1. Personalized Learning – AI can analyze each student’s performance and suggest customized learning paths.</a:t>
            </a:r>
          </a:p>
          <a:p>
            <a:pPr algn="ctr">
              <a:lnSpc>
                <a:spcPts val="4400"/>
              </a:lnSpc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 2. Instant solution– Students get quick evaluation, helping them improve continuously.</a:t>
            </a:r>
          </a:p>
          <a:p>
            <a:pPr algn="ctr">
              <a:lnSpc>
                <a:spcPts val="4400"/>
              </a:lnSpc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 3. Scalability – Can be used for large numbers of students at once, useful for schools, colleges, and online platforms.</a:t>
            </a:r>
          </a:p>
          <a:p>
            <a:pPr algn="ctr">
              <a:lnSpc>
                <a:spcPts val="4400"/>
              </a:lnSpc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  <a:p>
            <a:pPr algn="ctr">
              <a:lnSpc>
                <a:spcPts val="4400"/>
              </a:lnSpc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  <a:p>
            <a:pPr algn="ctr">
              <a:lnSpc>
                <a:spcPts val="4400"/>
              </a:lnSpc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  <a:p>
            <a:pPr algn="ctr">
              <a:lnSpc>
                <a:spcPts val="4400"/>
              </a:lnSpc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  <a:p>
            <a:pPr algn="ctr">
              <a:lnSpc>
                <a:spcPts val="4400"/>
              </a:lnSpc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  <a:p>
            <a:pPr algn="ctr">
              <a:lnSpc>
                <a:spcPts val="4400"/>
              </a:lnSpc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  <a:p>
            <a:pPr algn="ctr">
              <a:lnSpc>
                <a:spcPts val="4400"/>
              </a:lnSpc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  <a:p>
            <a:pPr algn="ctr">
              <a:lnSpc>
                <a:spcPts val="4400"/>
              </a:lnSpc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  <a:p>
            <a:pPr algn="ctr">
              <a:lnSpc>
                <a:spcPts val="4400"/>
              </a:lnSpc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  <a:p>
            <a:pPr algn="ctr">
              <a:lnSpc>
                <a:spcPts val="4400"/>
              </a:lnSpc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</p:txBody>
      </p:sp>
      <p:sp>
        <p:nvSpPr>
          <p:cNvPr id="220" name="Freeform 5"/>
          <p:cNvSpPr/>
          <p:nvPr/>
        </p:nvSpPr>
        <p:spPr>
          <a:xfrm>
            <a:off x="109788" y="131948"/>
            <a:ext cx="3279976" cy="19611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5" h="21600" fill="norm" stroke="1" extrusionOk="0">
                <a:moveTo>
                  <a:pt x="21114" y="12032"/>
                </a:moveTo>
                <a:lnTo>
                  <a:pt x="16853" y="20368"/>
                </a:lnTo>
                <a:cubicBezTo>
                  <a:pt x="16463" y="21131"/>
                  <a:pt x="15746" y="21600"/>
                  <a:pt x="14971" y="21600"/>
                </a:cubicBezTo>
                <a:lnTo>
                  <a:pt x="6435" y="21600"/>
                </a:lnTo>
                <a:cubicBezTo>
                  <a:pt x="5660" y="21600"/>
                  <a:pt x="4943" y="21131"/>
                  <a:pt x="4553" y="20368"/>
                </a:cubicBezTo>
                <a:lnTo>
                  <a:pt x="292" y="12032"/>
                </a:lnTo>
                <a:cubicBezTo>
                  <a:pt x="-97" y="11270"/>
                  <a:pt x="-97" y="10330"/>
                  <a:pt x="292" y="9568"/>
                </a:cubicBezTo>
                <a:lnTo>
                  <a:pt x="4553" y="1232"/>
                </a:lnTo>
                <a:cubicBezTo>
                  <a:pt x="4943" y="469"/>
                  <a:pt x="5660" y="0"/>
                  <a:pt x="6435" y="0"/>
                </a:cubicBezTo>
                <a:lnTo>
                  <a:pt x="14971" y="0"/>
                </a:lnTo>
                <a:cubicBezTo>
                  <a:pt x="15746" y="0"/>
                  <a:pt x="16463" y="469"/>
                  <a:pt x="16853" y="1232"/>
                </a:cubicBezTo>
                <a:lnTo>
                  <a:pt x="21114" y="9568"/>
                </a:lnTo>
                <a:cubicBezTo>
                  <a:pt x="21503" y="10330"/>
                  <a:pt x="21503" y="11270"/>
                  <a:pt x="21114" y="12032"/>
                </a:cubicBezTo>
                <a:close/>
              </a:path>
            </a:pathLst>
          </a:custGeom>
          <a:solidFill>
            <a:srgbClr val="E2C50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21" name="Freeform 8"/>
          <p:cNvSpPr/>
          <p:nvPr/>
        </p:nvSpPr>
        <p:spPr>
          <a:xfrm>
            <a:off x="14898236" y="13122"/>
            <a:ext cx="3390136" cy="2024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5" h="21600" fill="norm" stroke="1" extrusionOk="0">
                <a:moveTo>
                  <a:pt x="21114" y="12032"/>
                </a:moveTo>
                <a:lnTo>
                  <a:pt x="16853" y="20368"/>
                </a:lnTo>
                <a:cubicBezTo>
                  <a:pt x="16463" y="21131"/>
                  <a:pt x="15746" y="21600"/>
                  <a:pt x="14971" y="21600"/>
                </a:cubicBezTo>
                <a:lnTo>
                  <a:pt x="6435" y="21600"/>
                </a:lnTo>
                <a:cubicBezTo>
                  <a:pt x="5660" y="21600"/>
                  <a:pt x="4943" y="21131"/>
                  <a:pt x="4553" y="20368"/>
                </a:cubicBezTo>
                <a:lnTo>
                  <a:pt x="292" y="12032"/>
                </a:lnTo>
                <a:cubicBezTo>
                  <a:pt x="-97" y="11270"/>
                  <a:pt x="-97" y="10330"/>
                  <a:pt x="292" y="9568"/>
                </a:cubicBezTo>
                <a:lnTo>
                  <a:pt x="4553" y="1232"/>
                </a:lnTo>
                <a:cubicBezTo>
                  <a:pt x="4943" y="469"/>
                  <a:pt x="5660" y="0"/>
                  <a:pt x="6435" y="0"/>
                </a:cubicBezTo>
                <a:lnTo>
                  <a:pt x="14971" y="0"/>
                </a:lnTo>
                <a:cubicBezTo>
                  <a:pt x="15746" y="0"/>
                  <a:pt x="16463" y="469"/>
                  <a:pt x="16853" y="1232"/>
                </a:cubicBezTo>
                <a:lnTo>
                  <a:pt x="21114" y="9568"/>
                </a:lnTo>
                <a:cubicBezTo>
                  <a:pt x="21503" y="10330"/>
                  <a:pt x="21503" y="11270"/>
                  <a:pt x="21114" y="12032"/>
                </a:cubicBezTo>
                <a:close/>
              </a:path>
            </a:pathLst>
          </a:custGeom>
          <a:solidFill>
            <a:srgbClr val="E2C50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22" name="Freeform 11"/>
          <p:cNvSpPr/>
          <p:nvPr/>
        </p:nvSpPr>
        <p:spPr>
          <a:xfrm>
            <a:off x="436275" y="342975"/>
            <a:ext cx="2627002" cy="17418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7" h="21600" fill="norm" stroke="1" extrusionOk="0">
                <a:moveTo>
                  <a:pt x="20992" y="12331"/>
                </a:moveTo>
                <a:lnTo>
                  <a:pt x="17015" y="20069"/>
                </a:lnTo>
                <a:cubicBezTo>
                  <a:pt x="16528" y="21017"/>
                  <a:pt x="15632" y="21600"/>
                  <a:pt x="14663" y="21600"/>
                </a:cubicBezTo>
                <a:lnTo>
                  <a:pt x="6693" y="21600"/>
                </a:lnTo>
                <a:cubicBezTo>
                  <a:pt x="5724" y="21600"/>
                  <a:pt x="4828" y="21017"/>
                  <a:pt x="4341" y="20069"/>
                </a:cubicBezTo>
                <a:lnTo>
                  <a:pt x="364" y="12331"/>
                </a:lnTo>
                <a:cubicBezTo>
                  <a:pt x="-122" y="11385"/>
                  <a:pt x="-122" y="10215"/>
                  <a:pt x="364" y="9269"/>
                </a:cubicBezTo>
                <a:lnTo>
                  <a:pt x="4341" y="1531"/>
                </a:lnTo>
                <a:cubicBezTo>
                  <a:pt x="4828" y="583"/>
                  <a:pt x="5724" y="0"/>
                  <a:pt x="6693" y="0"/>
                </a:cubicBezTo>
                <a:lnTo>
                  <a:pt x="14663" y="0"/>
                </a:lnTo>
                <a:cubicBezTo>
                  <a:pt x="15632" y="0"/>
                  <a:pt x="16528" y="583"/>
                  <a:pt x="17015" y="1531"/>
                </a:cubicBezTo>
                <a:lnTo>
                  <a:pt x="20992" y="9269"/>
                </a:lnTo>
                <a:cubicBezTo>
                  <a:pt x="21478" y="10215"/>
                  <a:pt x="21478" y="11385"/>
                  <a:pt x="20992" y="12331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7150" cap="sq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23" name="Freeform 14"/>
          <p:cNvSpPr/>
          <p:nvPr/>
        </p:nvSpPr>
        <p:spPr>
          <a:xfrm>
            <a:off x="15279803" y="154670"/>
            <a:ext cx="2627003" cy="17418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7" h="21600" fill="norm" stroke="1" extrusionOk="0">
                <a:moveTo>
                  <a:pt x="20992" y="12331"/>
                </a:moveTo>
                <a:lnTo>
                  <a:pt x="17015" y="20069"/>
                </a:lnTo>
                <a:cubicBezTo>
                  <a:pt x="16528" y="21017"/>
                  <a:pt x="15632" y="21600"/>
                  <a:pt x="14663" y="21600"/>
                </a:cubicBezTo>
                <a:lnTo>
                  <a:pt x="6693" y="21600"/>
                </a:lnTo>
                <a:cubicBezTo>
                  <a:pt x="5724" y="21600"/>
                  <a:pt x="4828" y="21017"/>
                  <a:pt x="4341" y="20069"/>
                </a:cubicBezTo>
                <a:lnTo>
                  <a:pt x="364" y="12331"/>
                </a:lnTo>
                <a:cubicBezTo>
                  <a:pt x="-122" y="11385"/>
                  <a:pt x="-122" y="10215"/>
                  <a:pt x="364" y="9269"/>
                </a:cubicBezTo>
                <a:lnTo>
                  <a:pt x="4341" y="1531"/>
                </a:lnTo>
                <a:cubicBezTo>
                  <a:pt x="4828" y="583"/>
                  <a:pt x="5724" y="0"/>
                  <a:pt x="6693" y="0"/>
                </a:cubicBezTo>
                <a:lnTo>
                  <a:pt x="14663" y="0"/>
                </a:lnTo>
                <a:cubicBezTo>
                  <a:pt x="15632" y="0"/>
                  <a:pt x="16528" y="583"/>
                  <a:pt x="17015" y="1531"/>
                </a:cubicBezTo>
                <a:lnTo>
                  <a:pt x="20992" y="9269"/>
                </a:lnTo>
                <a:cubicBezTo>
                  <a:pt x="21478" y="10215"/>
                  <a:pt x="21478" y="11385"/>
                  <a:pt x="20992" y="12331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7150" cap="sq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24" name="Freeform 17"/>
          <p:cNvSpPr/>
          <p:nvPr/>
        </p:nvSpPr>
        <p:spPr>
          <a:xfrm rot="16200000">
            <a:off x="9083167" y="-2978249"/>
            <a:ext cx="121667" cy="10895121"/>
          </a:xfrm>
          <a:prstGeom prst="rect">
            <a:avLst/>
          </a:prstGeom>
          <a:gradFill>
            <a:gsLst>
              <a:gs pos="0">
                <a:srgbClr val="E2C507">
                  <a:alpha val="0"/>
                </a:srgbClr>
              </a:gs>
              <a:gs pos="50000">
                <a:srgbClr val="E2C507"/>
              </a:gs>
              <a:gs pos="100000">
                <a:srgbClr val="E2C507">
                  <a:alpha val="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25" name="Freeform 20"/>
          <p:cNvSpPr/>
          <p:nvPr/>
        </p:nvSpPr>
        <p:spPr>
          <a:xfrm rot="16200000">
            <a:off x="9083935" y="689485"/>
            <a:ext cx="120127" cy="18287996"/>
          </a:xfrm>
          <a:prstGeom prst="rect">
            <a:avLst/>
          </a:prstGeom>
          <a:gradFill>
            <a:gsLst>
              <a:gs pos="0">
                <a:srgbClr val="E2C507">
                  <a:alpha val="0"/>
                </a:srgbClr>
              </a:gs>
              <a:gs pos="50000">
                <a:srgbClr val="E2C507"/>
              </a:gs>
              <a:gs pos="100000">
                <a:srgbClr val="E2C507">
                  <a:alpha val="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26" name="Freeform 62"/>
          <p:cNvSpPr/>
          <p:nvPr/>
        </p:nvSpPr>
        <p:spPr>
          <a:xfrm>
            <a:off x="12912660" y="9281387"/>
            <a:ext cx="5375340" cy="10437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